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61"/>
  </p:notesMasterIdLst>
  <p:handoutMasterIdLst>
    <p:handoutMasterId r:id="rId62"/>
  </p:handoutMasterIdLst>
  <p:sldIdLst>
    <p:sldId id="2147479516" r:id="rId5"/>
    <p:sldId id="2142534305" r:id="rId6"/>
    <p:sldId id="2142534360" r:id="rId7"/>
    <p:sldId id="2142534364" r:id="rId8"/>
    <p:sldId id="2142534391" r:id="rId9"/>
    <p:sldId id="2142534390" r:id="rId10"/>
    <p:sldId id="2142534361" r:id="rId11"/>
    <p:sldId id="2142534365" r:id="rId12"/>
    <p:sldId id="2142534392" r:id="rId13"/>
    <p:sldId id="2142534394" r:id="rId14"/>
    <p:sldId id="2142534418" r:id="rId15"/>
    <p:sldId id="2147479523" r:id="rId16"/>
    <p:sldId id="2147479521" r:id="rId17"/>
    <p:sldId id="2147479524" r:id="rId18"/>
    <p:sldId id="2147479526" r:id="rId19"/>
    <p:sldId id="2147479527" r:id="rId20"/>
    <p:sldId id="2142534393" r:id="rId21"/>
    <p:sldId id="2142534369" r:id="rId22"/>
    <p:sldId id="2142534419" r:id="rId23"/>
    <p:sldId id="2142534421" r:id="rId24"/>
    <p:sldId id="2142534422" r:id="rId25"/>
    <p:sldId id="2142534399" r:id="rId26"/>
    <p:sldId id="2142534362" r:id="rId27"/>
    <p:sldId id="2142534368" r:id="rId28"/>
    <p:sldId id="2142534423" r:id="rId29"/>
    <p:sldId id="2142534400" r:id="rId30"/>
    <p:sldId id="2142534401" r:id="rId31"/>
    <p:sldId id="2142534402" r:id="rId32"/>
    <p:sldId id="2142534363" r:id="rId33"/>
    <p:sldId id="2142534372" r:id="rId34"/>
    <p:sldId id="2142534373" r:id="rId35"/>
    <p:sldId id="2142534424" r:id="rId36"/>
    <p:sldId id="2142534383" r:id="rId37"/>
    <p:sldId id="2142534403" r:id="rId38"/>
    <p:sldId id="2142534384" r:id="rId39"/>
    <p:sldId id="2142534404" r:id="rId40"/>
    <p:sldId id="2142534375" r:id="rId41"/>
    <p:sldId id="2142534376" r:id="rId42"/>
    <p:sldId id="2142534405" r:id="rId43"/>
    <p:sldId id="2142534409" r:id="rId44"/>
    <p:sldId id="2142534410" r:id="rId45"/>
    <p:sldId id="2142534411" r:id="rId46"/>
    <p:sldId id="2142534407" r:id="rId47"/>
    <p:sldId id="2142534413" r:id="rId48"/>
    <p:sldId id="2142534414" r:id="rId49"/>
    <p:sldId id="2147479508" r:id="rId50"/>
    <p:sldId id="2142534415" r:id="rId51"/>
    <p:sldId id="2142534416" r:id="rId52"/>
    <p:sldId id="2142534412" r:id="rId53"/>
    <p:sldId id="2142534388" r:id="rId54"/>
    <p:sldId id="2142534385" r:id="rId55"/>
    <p:sldId id="2142534386" r:id="rId56"/>
    <p:sldId id="2142534387" r:id="rId57"/>
    <p:sldId id="2142534380" r:id="rId58"/>
    <p:sldId id="259" r:id="rId59"/>
    <p:sldId id="2142534308" r:id="rId60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5" d="100"/>
          <a:sy n="85" d="100"/>
        </p:scale>
        <p:origin x="41" y="29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4909F-5D33-4304-B9D2-8380195485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5EA514-A89D-4627-B9BB-E9ECCE616E25}">
      <dgm:prSet phldrT="[Text]"/>
      <dgm:spPr/>
      <dgm:t>
        <a:bodyPr/>
        <a:lstStyle/>
        <a:p>
          <a:r>
            <a:rPr lang="en-US" dirty="0"/>
            <a:t>Application crashes</a:t>
          </a:r>
        </a:p>
      </dgm:t>
    </dgm:pt>
    <dgm:pt modelId="{61233A16-1163-430C-A590-DE765793A040}" type="parTrans" cxnId="{D96A8199-320A-4FE0-9A68-16A50D50C9F9}">
      <dgm:prSet/>
      <dgm:spPr/>
      <dgm:t>
        <a:bodyPr/>
        <a:lstStyle/>
        <a:p>
          <a:endParaRPr lang="en-US"/>
        </a:p>
      </dgm:t>
    </dgm:pt>
    <dgm:pt modelId="{2B8074FF-0DE6-414F-A35D-058026E0684C}" type="sibTrans" cxnId="{D96A8199-320A-4FE0-9A68-16A50D50C9F9}">
      <dgm:prSet/>
      <dgm:spPr/>
      <dgm:t>
        <a:bodyPr/>
        <a:lstStyle/>
        <a:p>
          <a:endParaRPr lang="en-US"/>
        </a:p>
      </dgm:t>
    </dgm:pt>
    <dgm:pt modelId="{7AAF2314-D21F-4135-BC00-425F063043CC}">
      <dgm:prSet phldrT="[Text]"/>
      <dgm:spPr/>
      <dgm:t>
        <a:bodyPr/>
        <a:lstStyle/>
        <a:p>
          <a:r>
            <a:rPr lang="en-US" dirty="0"/>
            <a:t>History Log entries</a:t>
          </a:r>
        </a:p>
      </dgm:t>
    </dgm:pt>
    <dgm:pt modelId="{A10A8819-2EC2-4CFF-A08C-DE3B167D4204}" type="parTrans" cxnId="{D536C204-31F0-4618-A08E-8C4A9843F076}">
      <dgm:prSet/>
      <dgm:spPr/>
      <dgm:t>
        <a:bodyPr/>
        <a:lstStyle/>
        <a:p>
          <a:endParaRPr lang="en-US"/>
        </a:p>
      </dgm:t>
    </dgm:pt>
    <dgm:pt modelId="{E071F2F0-CD0B-41E4-BAAD-CD92188037B9}" type="sibTrans" cxnId="{D536C204-31F0-4618-A08E-8C4A9843F076}">
      <dgm:prSet/>
      <dgm:spPr/>
      <dgm:t>
        <a:bodyPr/>
        <a:lstStyle/>
        <a:p>
          <a:endParaRPr lang="en-US"/>
        </a:p>
      </dgm:t>
    </dgm:pt>
    <dgm:pt modelId="{332BEA67-ED9B-44EE-81E1-E0739A75B2AF}">
      <dgm:prSet phldrT="[Text]"/>
      <dgm:spPr/>
      <dgm:t>
        <a:bodyPr/>
        <a:lstStyle/>
        <a:p>
          <a:r>
            <a:rPr lang="en-US" dirty="0"/>
            <a:t>Log data</a:t>
          </a:r>
        </a:p>
      </dgm:t>
    </dgm:pt>
    <dgm:pt modelId="{2C9FC55E-5CF2-40BA-B94F-65A9BD3ADD79}" type="parTrans" cxnId="{45183269-3554-498C-AAD4-FC410FCBE407}">
      <dgm:prSet/>
      <dgm:spPr/>
      <dgm:t>
        <a:bodyPr/>
        <a:lstStyle/>
        <a:p>
          <a:endParaRPr lang="en-US"/>
        </a:p>
      </dgm:t>
    </dgm:pt>
    <dgm:pt modelId="{2220FDD3-72D9-4232-AED8-6C69EF326C4C}" type="sibTrans" cxnId="{45183269-3554-498C-AAD4-FC410FCBE407}">
      <dgm:prSet/>
      <dgm:spPr/>
      <dgm:t>
        <a:bodyPr/>
        <a:lstStyle/>
        <a:p>
          <a:endParaRPr lang="en-US"/>
        </a:p>
      </dgm:t>
    </dgm:pt>
    <dgm:pt modelId="{F20F4213-968F-4662-B84F-1B3C0AE09BCF}">
      <dgm:prSet phldrT="[Text]"/>
      <dgm:spPr/>
      <dgm:t>
        <a:bodyPr/>
        <a:lstStyle/>
        <a:p>
          <a:r>
            <a:rPr lang="en-US" dirty="0"/>
            <a:t>Specific entries in log data</a:t>
          </a:r>
        </a:p>
      </dgm:t>
    </dgm:pt>
    <dgm:pt modelId="{849CD1D3-95F7-4F5A-8BFF-B81CB8AF4B97}" type="parTrans" cxnId="{C8342556-3858-4E96-8BD1-6AAB620F9F93}">
      <dgm:prSet/>
      <dgm:spPr/>
      <dgm:t>
        <a:bodyPr/>
        <a:lstStyle/>
        <a:p>
          <a:endParaRPr lang="en-US"/>
        </a:p>
      </dgm:t>
    </dgm:pt>
    <dgm:pt modelId="{FCD3E104-78B2-4713-812C-161675AB68A6}" type="sibTrans" cxnId="{C8342556-3858-4E96-8BD1-6AAB620F9F93}">
      <dgm:prSet/>
      <dgm:spPr/>
      <dgm:t>
        <a:bodyPr/>
        <a:lstStyle/>
        <a:p>
          <a:endParaRPr lang="en-US"/>
        </a:p>
      </dgm:t>
    </dgm:pt>
    <dgm:pt modelId="{CB843D2B-B6A4-4195-9C1D-CC3203D73D8E}">
      <dgm:prSet phldrT="[Text]"/>
      <dgm:spPr/>
      <dgm:t>
        <a:bodyPr/>
        <a:lstStyle/>
        <a:p>
          <a:r>
            <a:rPr lang="en-US" dirty="0"/>
            <a:t>System Limits alerts</a:t>
          </a:r>
        </a:p>
      </dgm:t>
    </dgm:pt>
    <dgm:pt modelId="{491E29B3-C08B-4CA8-ABC0-B1545E91748A}" type="parTrans" cxnId="{5BFE59A3-F4C7-4E9F-B4E5-3B3D94F741D9}">
      <dgm:prSet/>
      <dgm:spPr/>
      <dgm:t>
        <a:bodyPr/>
        <a:lstStyle/>
        <a:p>
          <a:endParaRPr lang="en-US"/>
        </a:p>
      </dgm:t>
    </dgm:pt>
    <dgm:pt modelId="{60CDE99A-D66B-48EF-B738-BF6DBBB0382D}" type="sibTrans" cxnId="{5BFE59A3-F4C7-4E9F-B4E5-3B3D94F741D9}">
      <dgm:prSet/>
      <dgm:spPr/>
      <dgm:t>
        <a:bodyPr/>
        <a:lstStyle/>
        <a:p>
          <a:endParaRPr lang="en-US"/>
        </a:p>
      </dgm:t>
    </dgm:pt>
    <dgm:pt modelId="{2DA2668C-B16A-46B8-AC5E-175B64EAFB7D}">
      <dgm:prSet phldrT="[Text]"/>
      <dgm:spPr/>
      <dgm:t>
        <a:bodyPr/>
        <a:lstStyle/>
        <a:p>
          <a:r>
            <a:rPr lang="en-US" dirty="0"/>
            <a:t>Problem log entries</a:t>
          </a:r>
        </a:p>
      </dgm:t>
    </dgm:pt>
    <dgm:pt modelId="{E51D249B-71D6-468A-BE95-36FBC00688BE}" type="parTrans" cxnId="{57AB4FF1-2C05-4118-AC32-CAE7D2619D96}">
      <dgm:prSet/>
      <dgm:spPr/>
      <dgm:t>
        <a:bodyPr/>
        <a:lstStyle/>
        <a:p>
          <a:endParaRPr lang="en-US"/>
        </a:p>
      </dgm:t>
    </dgm:pt>
    <dgm:pt modelId="{7BD4414C-D091-4011-B062-0511019E6E2C}" type="sibTrans" cxnId="{57AB4FF1-2C05-4118-AC32-CAE7D2619D96}">
      <dgm:prSet/>
      <dgm:spPr/>
      <dgm:t>
        <a:bodyPr/>
        <a:lstStyle/>
        <a:p>
          <a:endParaRPr lang="en-US"/>
        </a:p>
      </dgm:t>
    </dgm:pt>
    <dgm:pt modelId="{ABA198EF-C8F9-4913-99B2-BC26E7EFA6CE}">
      <dgm:prSet phldrT="[Text]"/>
      <dgm:spPr/>
      <dgm:t>
        <a:bodyPr/>
        <a:lstStyle/>
        <a:p>
          <a:r>
            <a:rPr lang="en-US" dirty="0"/>
            <a:t>*SYSOPR messages</a:t>
          </a:r>
        </a:p>
      </dgm:t>
    </dgm:pt>
    <dgm:pt modelId="{AAEFA6A1-B02D-4B1F-80B5-5B1833EE64D4}" type="parTrans" cxnId="{4BEF074D-C7E0-4F81-95CB-6968DC3F0B89}">
      <dgm:prSet/>
      <dgm:spPr/>
      <dgm:t>
        <a:bodyPr/>
        <a:lstStyle/>
        <a:p>
          <a:endParaRPr lang="en-US"/>
        </a:p>
      </dgm:t>
    </dgm:pt>
    <dgm:pt modelId="{030451F1-71B0-4063-BEBE-B753A6EA29C6}" type="sibTrans" cxnId="{4BEF074D-C7E0-4F81-95CB-6968DC3F0B89}">
      <dgm:prSet/>
      <dgm:spPr/>
      <dgm:t>
        <a:bodyPr/>
        <a:lstStyle/>
        <a:p>
          <a:endParaRPr lang="en-US"/>
        </a:p>
      </dgm:t>
    </dgm:pt>
    <dgm:pt modelId="{A869AA7B-615E-4321-BFBC-087E7842718A}">
      <dgm:prSet phldrT="[Text]"/>
      <dgm:spPr/>
      <dgm:t>
        <a:bodyPr/>
        <a:lstStyle/>
        <a:p>
          <a:r>
            <a:rPr lang="en-US" dirty="0"/>
            <a:t>Specific job log messages</a:t>
          </a:r>
        </a:p>
      </dgm:t>
    </dgm:pt>
    <dgm:pt modelId="{E8401C59-4B9C-4E27-BE23-A932FE648AE6}" type="parTrans" cxnId="{9D35CE27-82B4-4943-A6CB-C0AD9FE00BB8}">
      <dgm:prSet/>
      <dgm:spPr/>
      <dgm:t>
        <a:bodyPr/>
        <a:lstStyle/>
        <a:p>
          <a:endParaRPr lang="en-US"/>
        </a:p>
      </dgm:t>
    </dgm:pt>
    <dgm:pt modelId="{696A6475-DD71-449A-9242-85845E0D4EB9}" type="sibTrans" cxnId="{9D35CE27-82B4-4943-A6CB-C0AD9FE00BB8}">
      <dgm:prSet/>
      <dgm:spPr/>
      <dgm:t>
        <a:bodyPr/>
        <a:lstStyle/>
        <a:p>
          <a:endParaRPr lang="en-US"/>
        </a:p>
      </dgm:t>
    </dgm:pt>
    <dgm:pt modelId="{348F8CCF-B784-452F-A2EB-F84CF0A0C59A}">
      <dgm:prSet phldrT="[Text]"/>
      <dgm:spPr/>
      <dgm:t>
        <a:bodyPr/>
        <a:lstStyle/>
        <a:p>
          <a:r>
            <a:rPr lang="en-US" dirty="0"/>
            <a:t>Audit journal events (future)</a:t>
          </a:r>
        </a:p>
      </dgm:t>
    </dgm:pt>
    <dgm:pt modelId="{94DBA611-5752-4D7B-9A5D-4BA0DFFEB6E5}" type="parTrans" cxnId="{29BDFD78-94B8-4A90-A698-DDD7BA37C569}">
      <dgm:prSet/>
      <dgm:spPr/>
      <dgm:t>
        <a:bodyPr/>
        <a:lstStyle/>
        <a:p>
          <a:endParaRPr lang="en-CA"/>
        </a:p>
      </dgm:t>
    </dgm:pt>
    <dgm:pt modelId="{B33063D2-E911-43F7-85B5-4516BA0E6B2A}" type="sibTrans" cxnId="{29BDFD78-94B8-4A90-A698-DDD7BA37C569}">
      <dgm:prSet/>
      <dgm:spPr/>
      <dgm:t>
        <a:bodyPr/>
        <a:lstStyle/>
        <a:p>
          <a:endParaRPr lang="en-CA"/>
        </a:p>
      </dgm:t>
    </dgm:pt>
    <dgm:pt modelId="{4C43C89F-9493-42BE-A878-B71CD29FD5E3}">
      <dgm:prSet phldrT="[Text]"/>
      <dgm:spPr/>
      <dgm:t>
        <a:bodyPr/>
        <a:lstStyle/>
        <a:p>
          <a:r>
            <a:rPr lang="en-US" dirty="0"/>
            <a:t>PAL entries</a:t>
          </a:r>
        </a:p>
      </dgm:t>
    </dgm:pt>
    <dgm:pt modelId="{C8405B6B-1F4E-498F-BDC8-EEEA67E790FC}" type="parTrans" cxnId="{04D5DA9A-68F3-4623-8D8C-52CA7FB42CEA}">
      <dgm:prSet/>
      <dgm:spPr/>
      <dgm:t>
        <a:bodyPr/>
        <a:lstStyle/>
        <a:p>
          <a:endParaRPr lang="en-CA"/>
        </a:p>
      </dgm:t>
    </dgm:pt>
    <dgm:pt modelId="{BA554C59-5F11-4095-89C2-CB0BFB7F59A2}" type="sibTrans" cxnId="{04D5DA9A-68F3-4623-8D8C-52CA7FB42CEA}">
      <dgm:prSet/>
      <dgm:spPr/>
      <dgm:t>
        <a:bodyPr/>
        <a:lstStyle/>
        <a:p>
          <a:endParaRPr lang="en-CA"/>
        </a:p>
      </dgm:t>
    </dgm:pt>
    <dgm:pt modelId="{86313682-CBB7-4536-B5BE-757DDAAE4343}">
      <dgm:prSet phldrT="[Text]"/>
      <dgm:spPr/>
      <dgm:t>
        <a:bodyPr/>
        <a:lstStyle/>
        <a:p>
          <a:r>
            <a:rPr lang="en-US" dirty="0"/>
            <a:t>Fishy TCP connections (future)</a:t>
          </a:r>
        </a:p>
      </dgm:t>
    </dgm:pt>
    <dgm:pt modelId="{8B5894CF-5803-4803-89C3-48E99753B016}" type="parTrans" cxnId="{3DBA5996-7E4A-470A-9363-1C55E520BFEB}">
      <dgm:prSet/>
      <dgm:spPr/>
      <dgm:t>
        <a:bodyPr/>
        <a:lstStyle/>
        <a:p>
          <a:endParaRPr lang="en-CA"/>
        </a:p>
      </dgm:t>
    </dgm:pt>
    <dgm:pt modelId="{E06F908F-7C3B-4416-B6CA-41092D5A2387}" type="sibTrans" cxnId="{3DBA5996-7E4A-470A-9363-1C55E520BFEB}">
      <dgm:prSet/>
      <dgm:spPr/>
      <dgm:t>
        <a:bodyPr/>
        <a:lstStyle/>
        <a:p>
          <a:endParaRPr lang="en-CA"/>
        </a:p>
      </dgm:t>
    </dgm:pt>
    <dgm:pt modelId="{C43240DE-FAD7-4AB9-84B5-285D569C342E}">
      <dgm:prSet phldrT="[Text]"/>
      <dgm:spPr/>
      <dgm:t>
        <a:bodyPr/>
        <a:lstStyle/>
        <a:p>
          <a:r>
            <a:rPr lang="en-US" dirty="0"/>
            <a:t>VLOGs</a:t>
          </a:r>
        </a:p>
      </dgm:t>
    </dgm:pt>
    <dgm:pt modelId="{3E72D13D-09A6-44D7-BC58-67461550AA97}" type="parTrans" cxnId="{4E578AC1-95C0-4B60-BFF3-DE1B2EF787B4}">
      <dgm:prSet/>
      <dgm:spPr/>
      <dgm:t>
        <a:bodyPr/>
        <a:lstStyle/>
        <a:p>
          <a:endParaRPr lang="en-CA"/>
        </a:p>
      </dgm:t>
    </dgm:pt>
    <dgm:pt modelId="{8FF4413F-5B84-4780-9B71-43E050FE6319}" type="sibTrans" cxnId="{4E578AC1-95C0-4B60-BFF3-DE1B2EF787B4}">
      <dgm:prSet/>
      <dgm:spPr/>
      <dgm:t>
        <a:bodyPr/>
        <a:lstStyle/>
        <a:p>
          <a:endParaRPr lang="en-CA"/>
        </a:p>
      </dgm:t>
    </dgm:pt>
    <dgm:pt modelId="{CB65472A-93A1-424E-8848-C21E20D84D7E}" type="pres">
      <dgm:prSet presAssocID="{5C54909F-5D33-4304-B9D2-838019548589}" presName="diagram" presStyleCnt="0">
        <dgm:presLayoutVars>
          <dgm:dir/>
          <dgm:resizeHandles val="exact"/>
        </dgm:presLayoutVars>
      </dgm:prSet>
      <dgm:spPr/>
    </dgm:pt>
    <dgm:pt modelId="{CF0B4A87-1F85-4C59-8449-6AB147F86C5A}" type="pres">
      <dgm:prSet presAssocID="{8A5EA514-A89D-4627-B9BB-E9ECCE616E25}" presName="node" presStyleLbl="node1" presStyleIdx="0" presStyleCnt="12">
        <dgm:presLayoutVars>
          <dgm:bulletEnabled val="1"/>
        </dgm:presLayoutVars>
      </dgm:prSet>
      <dgm:spPr/>
    </dgm:pt>
    <dgm:pt modelId="{C83DBB53-50C3-406A-B891-685CF69EC285}" type="pres">
      <dgm:prSet presAssocID="{2B8074FF-0DE6-414F-A35D-058026E0684C}" presName="sibTrans" presStyleCnt="0"/>
      <dgm:spPr/>
    </dgm:pt>
    <dgm:pt modelId="{02B40A20-CA5A-49B2-84B7-770FC5AE6CB4}" type="pres">
      <dgm:prSet presAssocID="{332BEA67-ED9B-44EE-81E1-E0739A75B2AF}" presName="node" presStyleLbl="node1" presStyleIdx="1" presStyleCnt="12">
        <dgm:presLayoutVars>
          <dgm:bulletEnabled val="1"/>
        </dgm:presLayoutVars>
      </dgm:prSet>
      <dgm:spPr/>
    </dgm:pt>
    <dgm:pt modelId="{03F0A5B7-9FB1-411F-A794-FEE919DEE10A}" type="pres">
      <dgm:prSet presAssocID="{2220FDD3-72D9-4232-AED8-6C69EF326C4C}" presName="sibTrans" presStyleCnt="0"/>
      <dgm:spPr/>
    </dgm:pt>
    <dgm:pt modelId="{9008C7D7-15D6-40A1-BCFE-BB8E0023BED2}" type="pres">
      <dgm:prSet presAssocID="{F20F4213-968F-4662-B84F-1B3C0AE09BCF}" presName="node" presStyleLbl="node1" presStyleIdx="2" presStyleCnt="12">
        <dgm:presLayoutVars>
          <dgm:bulletEnabled val="1"/>
        </dgm:presLayoutVars>
      </dgm:prSet>
      <dgm:spPr/>
    </dgm:pt>
    <dgm:pt modelId="{11E76E21-8462-4107-BD51-3D19B000C6EA}" type="pres">
      <dgm:prSet presAssocID="{FCD3E104-78B2-4713-812C-161675AB68A6}" presName="sibTrans" presStyleCnt="0"/>
      <dgm:spPr/>
    </dgm:pt>
    <dgm:pt modelId="{4A08BDB7-FD76-496F-9533-061C14E21375}" type="pres">
      <dgm:prSet presAssocID="{CB843D2B-B6A4-4195-9C1D-CC3203D73D8E}" presName="node" presStyleLbl="node1" presStyleIdx="3" presStyleCnt="12">
        <dgm:presLayoutVars>
          <dgm:bulletEnabled val="1"/>
        </dgm:presLayoutVars>
      </dgm:prSet>
      <dgm:spPr/>
    </dgm:pt>
    <dgm:pt modelId="{96A854AE-3D5D-4704-97B7-EEDC28B050E8}" type="pres">
      <dgm:prSet presAssocID="{60CDE99A-D66B-48EF-B738-BF6DBBB0382D}" presName="sibTrans" presStyleCnt="0"/>
      <dgm:spPr/>
    </dgm:pt>
    <dgm:pt modelId="{AB2AED8F-B316-4D32-A567-89C8B4B57A91}" type="pres">
      <dgm:prSet presAssocID="{7AAF2314-D21F-4135-BC00-425F063043CC}" presName="node" presStyleLbl="node1" presStyleIdx="4" presStyleCnt="12">
        <dgm:presLayoutVars>
          <dgm:bulletEnabled val="1"/>
        </dgm:presLayoutVars>
      </dgm:prSet>
      <dgm:spPr/>
    </dgm:pt>
    <dgm:pt modelId="{E568898B-F41A-47A2-8277-89E55BB3FFD1}" type="pres">
      <dgm:prSet presAssocID="{E071F2F0-CD0B-41E4-BAAD-CD92188037B9}" presName="sibTrans" presStyleCnt="0"/>
      <dgm:spPr/>
    </dgm:pt>
    <dgm:pt modelId="{0BD7F247-E676-460F-A36D-BCE4BDECC49E}" type="pres">
      <dgm:prSet presAssocID="{2DA2668C-B16A-46B8-AC5E-175B64EAFB7D}" presName="node" presStyleLbl="node1" presStyleIdx="5" presStyleCnt="12">
        <dgm:presLayoutVars>
          <dgm:bulletEnabled val="1"/>
        </dgm:presLayoutVars>
      </dgm:prSet>
      <dgm:spPr/>
    </dgm:pt>
    <dgm:pt modelId="{5095FC8C-9460-49CC-B991-91540AF22778}" type="pres">
      <dgm:prSet presAssocID="{7BD4414C-D091-4011-B062-0511019E6E2C}" presName="sibTrans" presStyleCnt="0"/>
      <dgm:spPr/>
    </dgm:pt>
    <dgm:pt modelId="{A3F66A34-83F4-4CE7-8E3E-FA695AC6D411}" type="pres">
      <dgm:prSet presAssocID="{ABA198EF-C8F9-4913-99B2-BC26E7EFA6CE}" presName="node" presStyleLbl="node1" presStyleIdx="6" presStyleCnt="12">
        <dgm:presLayoutVars>
          <dgm:bulletEnabled val="1"/>
        </dgm:presLayoutVars>
      </dgm:prSet>
      <dgm:spPr/>
    </dgm:pt>
    <dgm:pt modelId="{B7D656E7-EE43-4190-9126-C4EF8ED9D8C1}" type="pres">
      <dgm:prSet presAssocID="{030451F1-71B0-4063-BEBE-B753A6EA29C6}" presName="sibTrans" presStyleCnt="0"/>
      <dgm:spPr/>
    </dgm:pt>
    <dgm:pt modelId="{933EDF72-E402-4060-99EC-6786E770CB01}" type="pres">
      <dgm:prSet presAssocID="{A869AA7B-615E-4321-BFBC-087E7842718A}" presName="node" presStyleLbl="node1" presStyleIdx="7" presStyleCnt="12">
        <dgm:presLayoutVars>
          <dgm:bulletEnabled val="1"/>
        </dgm:presLayoutVars>
      </dgm:prSet>
      <dgm:spPr/>
    </dgm:pt>
    <dgm:pt modelId="{A5624DF8-C837-4EE1-A43C-A0B96E205C12}" type="pres">
      <dgm:prSet presAssocID="{696A6475-DD71-449A-9242-85845E0D4EB9}" presName="sibTrans" presStyleCnt="0"/>
      <dgm:spPr/>
    </dgm:pt>
    <dgm:pt modelId="{0BF69857-FBB9-480F-9C3D-FE711CE67DEC}" type="pres">
      <dgm:prSet presAssocID="{348F8CCF-B784-452F-A2EB-F84CF0A0C59A}" presName="node" presStyleLbl="node1" presStyleIdx="8" presStyleCnt="12">
        <dgm:presLayoutVars>
          <dgm:bulletEnabled val="1"/>
        </dgm:presLayoutVars>
      </dgm:prSet>
      <dgm:spPr/>
    </dgm:pt>
    <dgm:pt modelId="{0231AB84-6FAF-451D-BD7C-AFB3FD9BA352}" type="pres">
      <dgm:prSet presAssocID="{B33063D2-E911-43F7-85B5-4516BA0E6B2A}" presName="sibTrans" presStyleCnt="0"/>
      <dgm:spPr/>
    </dgm:pt>
    <dgm:pt modelId="{C5E30057-B50C-440E-80D8-78D8CD525427}" type="pres">
      <dgm:prSet presAssocID="{4C43C89F-9493-42BE-A878-B71CD29FD5E3}" presName="node" presStyleLbl="node1" presStyleIdx="9" presStyleCnt="12">
        <dgm:presLayoutVars>
          <dgm:bulletEnabled val="1"/>
        </dgm:presLayoutVars>
      </dgm:prSet>
      <dgm:spPr/>
    </dgm:pt>
    <dgm:pt modelId="{69A8BE1D-46CB-4770-A016-A12ECFAD813E}" type="pres">
      <dgm:prSet presAssocID="{BA554C59-5F11-4095-89C2-CB0BFB7F59A2}" presName="sibTrans" presStyleCnt="0"/>
      <dgm:spPr/>
    </dgm:pt>
    <dgm:pt modelId="{689DAECE-0830-4F24-8CE1-8AD7E5754CB1}" type="pres">
      <dgm:prSet presAssocID="{C43240DE-FAD7-4AB9-84B5-285D569C342E}" presName="node" presStyleLbl="node1" presStyleIdx="10" presStyleCnt="12">
        <dgm:presLayoutVars>
          <dgm:bulletEnabled val="1"/>
        </dgm:presLayoutVars>
      </dgm:prSet>
      <dgm:spPr/>
    </dgm:pt>
    <dgm:pt modelId="{32C4A131-0815-4D59-AAD0-7C6C6DDC96A2}" type="pres">
      <dgm:prSet presAssocID="{8FF4413F-5B84-4780-9B71-43E050FE6319}" presName="sibTrans" presStyleCnt="0"/>
      <dgm:spPr/>
    </dgm:pt>
    <dgm:pt modelId="{F29DC022-4AC6-4C5D-BD24-0FFBAA67F9D7}" type="pres">
      <dgm:prSet presAssocID="{86313682-CBB7-4536-B5BE-757DDAAE434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C0BE403-3332-4955-ABC6-9CDF93A22EE8}" type="presOf" srcId="{332BEA67-ED9B-44EE-81E1-E0739A75B2AF}" destId="{02B40A20-CA5A-49B2-84B7-770FC5AE6CB4}" srcOrd="0" destOrd="0" presId="urn:microsoft.com/office/officeart/2005/8/layout/default"/>
    <dgm:cxn modelId="{D536C204-31F0-4618-A08E-8C4A9843F076}" srcId="{5C54909F-5D33-4304-B9D2-838019548589}" destId="{7AAF2314-D21F-4135-BC00-425F063043CC}" srcOrd="4" destOrd="0" parTransId="{A10A8819-2EC2-4CFF-A08C-DE3B167D4204}" sibTransId="{E071F2F0-CD0B-41E4-BAAD-CD92188037B9}"/>
    <dgm:cxn modelId="{318C470B-7E94-43B0-8579-8ADCFFABDB58}" type="presOf" srcId="{A869AA7B-615E-4321-BFBC-087E7842718A}" destId="{933EDF72-E402-4060-99EC-6786E770CB01}" srcOrd="0" destOrd="0" presId="urn:microsoft.com/office/officeart/2005/8/layout/default"/>
    <dgm:cxn modelId="{9D35CE27-82B4-4943-A6CB-C0AD9FE00BB8}" srcId="{5C54909F-5D33-4304-B9D2-838019548589}" destId="{A869AA7B-615E-4321-BFBC-087E7842718A}" srcOrd="7" destOrd="0" parTransId="{E8401C59-4B9C-4E27-BE23-A932FE648AE6}" sibTransId="{696A6475-DD71-449A-9242-85845E0D4EB9}"/>
    <dgm:cxn modelId="{12B0172F-C7B8-4EFE-BDE7-50A2C66EC333}" type="presOf" srcId="{7AAF2314-D21F-4135-BC00-425F063043CC}" destId="{AB2AED8F-B316-4D32-A567-89C8B4B57A91}" srcOrd="0" destOrd="0" presId="urn:microsoft.com/office/officeart/2005/8/layout/default"/>
    <dgm:cxn modelId="{632B423A-E6E3-4B95-BCA6-7C62F9B9C212}" type="presOf" srcId="{4C43C89F-9493-42BE-A878-B71CD29FD5E3}" destId="{C5E30057-B50C-440E-80D8-78D8CD525427}" srcOrd="0" destOrd="0" presId="urn:microsoft.com/office/officeart/2005/8/layout/default"/>
    <dgm:cxn modelId="{E7C77765-6182-43B9-B0D9-C9236462FD46}" type="presOf" srcId="{5C54909F-5D33-4304-B9D2-838019548589}" destId="{CB65472A-93A1-424E-8848-C21E20D84D7E}" srcOrd="0" destOrd="0" presId="urn:microsoft.com/office/officeart/2005/8/layout/default"/>
    <dgm:cxn modelId="{45183269-3554-498C-AAD4-FC410FCBE407}" srcId="{5C54909F-5D33-4304-B9D2-838019548589}" destId="{332BEA67-ED9B-44EE-81E1-E0739A75B2AF}" srcOrd="1" destOrd="0" parTransId="{2C9FC55E-5CF2-40BA-B94F-65A9BD3ADD79}" sibTransId="{2220FDD3-72D9-4232-AED8-6C69EF326C4C}"/>
    <dgm:cxn modelId="{4BEF074D-C7E0-4F81-95CB-6968DC3F0B89}" srcId="{5C54909F-5D33-4304-B9D2-838019548589}" destId="{ABA198EF-C8F9-4913-99B2-BC26E7EFA6CE}" srcOrd="6" destOrd="0" parTransId="{AAEFA6A1-B02D-4B1F-80B5-5B1833EE64D4}" sibTransId="{030451F1-71B0-4063-BEBE-B753A6EA29C6}"/>
    <dgm:cxn modelId="{C8342556-3858-4E96-8BD1-6AAB620F9F93}" srcId="{5C54909F-5D33-4304-B9D2-838019548589}" destId="{F20F4213-968F-4662-B84F-1B3C0AE09BCF}" srcOrd="2" destOrd="0" parTransId="{849CD1D3-95F7-4F5A-8BFF-B81CB8AF4B97}" sibTransId="{FCD3E104-78B2-4713-812C-161675AB68A6}"/>
    <dgm:cxn modelId="{29BDFD78-94B8-4A90-A698-DDD7BA37C569}" srcId="{5C54909F-5D33-4304-B9D2-838019548589}" destId="{348F8CCF-B784-452F-A2EB-F84CF0A0C59A}" srcOrd="8" destOrd="0" parTransId="{94DBA611-5752-4D7B-9A5D-4BA0DFFEB6E5}" sibTransId="{B33063D2-E911-43F7-85B5-4516BA0E6B2A}"/>
    <dgm:cxn modelId="{F87BD990-BCC3-448E-AF81-7247A36A17F5}" type="presOf" srcId="{F20F4213-968F-4662-B84F-1B3C0AE09BCF}" destId="{9008C7D7-15D6-40A1-BCFE-BB8E0023BED2}" srcOrd="0" destOrd="0" presId="urn:microsoft.com/office/officeart/2005/8/layout/default"/>
    <dgm:cxn modelId="{3DBA5996-7E4A-470A-9363-1C55E520BFEB}" srcId="{5C54909F-5D33-4304-B9D2-838019548589}" destId="{86313682-CBB7-4536-B5BE-757DDAAE4343}" srcOrd="11" destOrd="0" parTransId="{8B5894CF-5803-4803-89C3-48E99753B016}" sibTransId="{E06F908F-7C3B-4416-B6CA-41092D5A2387}"/>
    <dgm:cxn modelId="{D96A8199-320A-4FE0-9A68-16A50D50C9F9}" srcId="{5C54909F-5D33-4304-B9D2-838019548589}" destId="{8A5EA514-A89D-4627-B9BB-E9ECCE616E25}" srcOrd="0" destOrd="0" parTransId="{61233A16-1163-430C-A590-DE765793A040}" sibTransId="{2B8074FF-0DE6-414F-A35D-058026E0684C}"/>
    <dgm:cxn modelId="{04D5DA9A-68F3-4623-8D8C-52CA7FB42CEA}" srcId="{5C54909F-5D33-4304-B9D2-838019548589}" destId="{4C43C89F-9493-42BE-A878-B71CD29FD5E3}" srcOrd="9" destOrd="0" parTransId="{C8405B6B-1F4E-498F-BDC8-EEEA67E790FC}" sibTransId="{BA554C59-5F11-4095-89C2-CB0BFB7F59A2}"/>
    <dgm:cxn modelId="{5BFE59A3-F4C7-4E9F-B4E5-3B3D94F741D9}" srcId="{5C54909F-5D33-4304-B9D2-838019548589}" destId="{CB843D2B-B6A4-4195-9C1D-CC3203D73D8E}" srcOrd="3" destOrd="0" parTransId="{491E29B3-C08B-4CA8-ABC0-B1545E91748A}" sibTransId="{60CDE99A-D66B-48EF-B738-BF6DBBB0382D}"/>
    <dgm:cxn modelId="{697F05AA-9EAF-4F90-AE6E-246BC9EE267C}" type="presOf" srcId="{8A5EA514-A89D-4627-B9BB-E9ECCE616E25}" destId="{CF0B4A87-1F85-4C59-8449-6AB147F86C5A}" srcOrd="0" destOrd="0" presId="urn:microsoft.com/office/officeart/2005/8/layout/default"/>
    <dgm:cxn modelId="{98EC2EB4-51E1-4754-8F67-BC51284387C1}" type="presOf" srcId="{C43240DE-FAD7-4AB9-84B5-285D569C342E}" destId="{689DAECE-0830-4F24-8CE1-8AD7E5754CB1}" srcOrd="0" destOrd="0" presId="urn:microsoft.com/office/officeart/2005/8/layout/default"/>
    <dgm:cxn modelId="{6A0FA7BF-E91D-4696-A096-595B625326E3}" type="presOf" srcId="{ABA198EF-C8F9-4913-99B2-BC26E7EFA6CE}" destId="{A3F66A34-83F4-4CE7-8E3E-FA695AC6D411}" srcOrd="0" destOrd="0" presId="urn:microsoft.com/office/officeart/2005/8/layout/default"/>
    <dgm:cxn modelId="{4E578AC1-95C0-4B60-BFF3-DE1B2EF787B4}" srcId="{5C54909F-5D33-4304-B9D2-838019548589}" destId="{C43240DE-FAD7-4AB9-84B5-285D569C342E}" srcOrd="10" destOrd="0" parTransId="{3E72D13D-09A6-44D7-BC58-67461550AA97}" sibTransId="{8FF4413F-5B84-4780-9B71-43E050FE6319}"/>
    <dgm:cxn modelId="{DC235EC6-336C-471B-A9D7-FDBFDFF09FCD}" type="presOf" srcId="{86313682-CBB7-4536-B5BE-757DDAAE4343}" destId="{F29DC022-4AC6-4C5D-BD24-0FFBAA67F9D7}" srcOrd="0" destOrd="0" presId="urn:microsoft.com/office/officeart/2005/8/layout/default"/>
    <dgm:cxn modelId="{CF662BCB-54A7-4FC4-8872-BCAA5A9D1AF8}" type="presOf" srcId="{CB843D2B-B6A4-4195-9C1D-CC3203D73D8E}" destId="{4A08BDB7-FD76-496F-9533-061C14E21375}" srcOrd="0" destOrd="0" presId="urn:microsoft.com/office/officeart/2005/8/layout/default"/>
    <dgm:cxn modelId="{61A0D1EB-B2A1-41B3-80B0-107DE2A23D45}" type="presOf" srcId="{2DA2668C-B16A-46B8-AC5E-175B64EAFB7D}" destId="{0BD7F247-E676-460F-A36D-BCE4BDECC49E}" srcOrd="0" destOrd="0" presId="urn:microsoft.com/office/officeart/2005/8/layout/default"/>
    <dgm:cxn modelId="{57AB4FF1-2C05-4118-AC32-CAE7D2619D96}" srcId="{5C54909F-5D33-4304-B9D2-838019548589}" destId="{2DA2668C-B16A-46B8-AC5E-175B64EAFB7D}" srcOrd="5" destOrd="0" parTransId="{E51D249B-71D6-468A-BE95-36FBC00688BE}" sibTransId="{7BD4414C-D091-4011-B062-0511019E6E2C}"/>
    <dgm:cxn modelId="{FAC3D5F3-0690-4126-9C54-EABA1ED520AF}" type="presOf" srcId="{348F8CCF-B784-452F-A2EB-F84CF0A0C59A}" destId="{0BF69857-FBB9-480F-9C3D-FE711CE67DEC}" srcOrd="0" destOrd="0" presId="urn:microsoft.com/office/officeart/2005/8/layout/default"/>
    <dgm:cxn modelId="{9FA3B250-FE4A-49D8-A465-175FA12DA32D}" type="presParOf" srcId="{CB65472A-93A1-424E-8848-C21E20D84D7E}" destId="{CF0B4A87-1F85-4C59-8449-6AB147F86C5A}" srcOrd="0" destOrd="0" presId="urn:microsoft.com/office/officeart/2005/8/layout/default"/>
    <dgm:cxn modelId="{51C9B18B-4353-4AC4-B65F-1C6E72D77608}" type="presParOf" srcId="{CB65472A-93A1-424E-8848-C21E20D84D7E}" destId="{C83DBB53-50C3-406A-B891-685CF69EC285}" srcOrd="1" destOrd="0" presId="urn:microsoft.com/office/officeart/2005/8/layout/default"/>
    <dgm:cxn modelId="{22551759-FE6C-47BD-AB07-207C1718D70B}" type="presParOf" srcId="{CB65472A-93A1-424E-8848-C21E20D84D7E}" destId="{02B40A20-CA5A-49B2-84B7-770FC5AE6CB4}" srcOrd="2" destOrd="0" presId="urn:microsoft.com/office/officeart/2005/8/layout/default"/>
    <dgm:cxn modelId="{C27FDA9C-3058-4AB9-8863-AF90316D486C}" type="presParOf" srcId="{CB65472A-93A1-424E-8848-C21E20D84D7E}" destId="{03F0A5B7-9FB1-411F-A794-FEE919DEE10A}" srcOrd="3" destOrd="0" presId="urn:microsoft.com/office/officeart/2005/8/layout/default"/>
    <dgm:cxn modelId="{6796FD40-D9EC-4462-B6E9-7CAA07754149}" type="presParOf" srcId="{CB65472A-93A1-424E-8848-C21E20D84D7E}" destId="{9008C7D7-15D6-40A1-BCFE-BB8E0023BED2}" srcOrd="4" destOrd="0" presId="urn:microsoft.com/office/officeart/2005/8/layout/default"/>
    <dgm:cxn modelId="{F2243BCB-1092-4ED4-B1E9-0F83D38E98DB}" type="presParOf" srcId="{CB65472A-93A1-424E-8848-C21E20D84D7E}" destId="{11E76E21-8462-4107-BD51-3D19B000C6EA}" srcOrd="5" destOrd="0" presId="urn:microsoft.com/office/officeart/2005/8/layout/default"/>
    <dgm:cxn modelId="{D53CE35D-CE6E-4A06-82ED-EC757E81238E}" type="presParOf" srcId="{CB65472A-93A1-424E-8848-C21E20D84D7E}" destId="{4A08BDB7-FD76-496F-9533-061C14E21375}" srcOrd="6" destOrd="0" presId="urn:microsoft.com/office/officeart/2005/8/layout/default"/>
    <dgm:cxn modelId="{DBDAD009-91F6-4906-B733-FD957E7A4FA6}" type="presParOf" srcId="{CB65472A-93A1-424E-8848-C21E20D84D7E}" destId="{96A854AE-3D5D-4704-97B7-EEDC28B050E8}" srcOrd="7" destOrd="0" presId="urn:microsoft.com/office/officeart/2005/8/layout/default"/>
    <dgm:cxn modelId="{3BB7936A-2C49-4F99-B1D4-42C41C7E7665}" type="presParOf" srcId="{CB65472A-93A1-424E-8848-C21E20D84D7E}" destId="{AB2AED8F-B316-4D32-A567-89C8B4B57A91}" srcOrd="8" destOrd="0" presId="urn:microsoft.com/office/officeart/2005/8/layout/default"/>
    <dgm:cxn modelId="{269E9DA5-DBCB-4D4A-8422-4DCD73B4F0B4}" type="presParOf" srcId="{CB65472A-93A1-424E-8848-C21E20D84D7E}" destId="{E568898B-F41A-47A2-8277-89E55BB3FFD1}" srcOrd="9" destOrd="0" presId="urn:microsoft.com/office/officeart/2005/8/layout/default"/>
    <dgm:cxn modelId="{F4ABB56A-B747-4B52-A28F-3914BFA53331}" type="presParOf" srcId="{CB65472A-93A1-424E-8848-C21E20D84D7E}" destId="{0BD7F247-E676-460F-A36D-BCE4BDECC49E}" srcOrd="10" destOrd="0" presId="urn:microsoft.com/office/officeart/2005/8/layout/default"/>
    <dgm:cxn modelId="{09C6620B-CC10-4B5C-83D6-4B7B3E8B5003}" type="presParOf" srcId="{CB65472A-93A1-424E-8848-C21E20D84D7E}" destId="{5095FC8C-9460-49CC-B991-91540AF22778}" srcOrd="11" destOrd="0" presId="urn:microsoft.com/office/officeart/2005/8/layout/default"/>
    <dgm:cxn modelId="{7FBEEE65-0A31-487C-8A75-980EFB184464}" type="presParOf" srcId="{CB65472A-93A1-424E-8848-C21E20D84D7E}" destId="{A3F66A34-83F4-4CE7-8E3E-FA695AC6D411}" srcOrd="12" destOrd="0" presId="urn:microsoft.com/office/officeart/2005/8/layout/default"/>
    <dgm:cxn modelId="{7D33BDE0-614F-4D80-827E-A821294CE35F}" type="presParOf" srcId="{CB65472A-93A1-424E-8848-C21E20D84D7E}" destId="{B7D656E7-EE43-4190-9126-C4EF8ED9D8C1}" srcOrd="13" destOrd="0" presId="urn:microsoft.com/office/officeart/2005/8/layout/default"/>
    <dgm:cxn modelId="{1ED24481-ABD0-4EC3-95A9-CAE4C4307FE5}" type="presParOf" srcId="{CB65472A-93A1-424E-8848-C21E20D84D7E}" destId="{933EDF72-E402-4060-99EC-6786E770CB01}" srcOrd="14" destOrd="0" presId="urn:microsoft.com/office/officeart/2005/8/layout/default"/>
    <dgm:cxn modelId="{10E06DF8-2ECE-433B-9886-ACF2EB644B03}" type="presParOf" srcId="{CB65472A-93A1-424E-8848-C21E20D84D7E}" destId="{A5624DF8-C837-4EE1-A43C-A0B96E205C12}" srcOrd="15" destOrd="0" presId="urn:microsoft.com/office/officeart/2005/8/layout/default"/>
    <dgm:cxn modelId="{CDB5189F-52DD-40B1-9DC2-60C6326F8DC1}" type="presParOf" srcId="{CB65472A-93A1-424E-8848-C21E20D84D7E}" destId="{0BF69857-FBB9-480F-9C3D-FE711CE67DEC}" srcOrd="16" destOrd="0" presId="urn:microsoft.com/office/officeart/2005/8/layout/default"/>
    <dgm:cxn modelId="{BFEA455C-F80F-491D-BE32-EB62D254C958}" type="presParOf" srcId="{CB65472A-93A1-424E-8848-C21E20D84D7E}" destId="{0231AB84-6FAF-451D-BD7C-AFB3FD9BA352}" srcOrd="17" destOrd="0" presId="urn:microsoft.com/office/officeart/2005/8/layout/default"/>
    <dgm:cxn modelId="{A5865B80-11E4-474B-B26A-9986863D3576}" type="presParOf" srcId="{CB65472A-93A1-424E-8848-C21E20D84D7E}" destId="{C5E30057-B50C-440E-80D8-78D8CD525427}" srcOrd="18" destOrd="0" presId="urn:microsoft.com/office/officeart/2005/8/layout/default"/>
    <dgm:cxn modelId="{F243A549-D4BE-4378-8CD1-427AF3F4EAB9}" type="presParOf" srcId="{CB65472A-93A1-424E-8848-C21E20D84D7E}" destId="{69A8BE1D-46CB-4770-A016-A12ECFAD813E}" srcOrd="19" destOrd="0" presId="urn:microsoft.com/office/officeart/2005/8/layout/default"/>
    <dgm:cxn modelId="{CBBA79DB-9327-4C63-988C-26D5B51A9444}" type="presParOf" srcId="{CB65472A-93A1-424E-8848-C21E20D84D7E}" destId="{689DAECE-0830-4F24-8CE1-8AD7E5754CB1}" srcOrd="20" destOrd="0" presId="urn:microsoft.com/office/officeart/2005/8/layout/default"/>
    <dgm:cxn modelId="{A75A77ED-83E8-4751-81C9-FDD2C2533502}" type="presParOf" srcId="{CB65472A-93A1-424E-8848-C21E20D84D7E}" destId="{32C4A131-0815-4D59-AAD0-7C6C6DDC96A2}" srcOrd="21" destOrd="0" presId="urn:microsoft.com/office/officeart/2005/8/layout/default"/>
    <dgm:cxn modelId="{BB426A79-1D5A-4ADD-9604-3785F67EC42E}" type="presParOf" srcId="{CB65472A-93A1-424E-8848-C21E20D84D7E}" destId="{F29DC022-4AC6-4C5D-BD24-0FFBAA67F9D7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B4A87-1F85-4C59-8449-6AB147F86C5A}">
      <dsp:nvSpPr>
        <dsp:cNvPr id="0" name=""/>
        <dsp:cNvSpPr/>
      </dsp:nvSpPr>
      <dsp:spPr>
        <a:xfrm>
          <a:off x="318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Application crashes</a:t>
          </a:r>
        </a:p>
      </dsp:txBody>
      <dsp:txXfrm>
        <a:off x="3182" y="35467"/>
        <a:ext cx="2524990" cy="1514994"/>
      </dsp:txXfrm>
    </dsp:sp>
    <dsp:sp modelId="{02B40A20-CA5A-49B2-84B7-770FC5AE6CB4}">
      <dsp:nvSpPr>
        <dsp:cNvPr id="0" name=""/>
        <dsp:cNvSpPr/>
      </dsp:nvSpPr>
      <dsp:spPr>
        <a:xfrm>
          <a:off x="278067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 data</a:t>
          </a:r>
        </a:p>
      </dsp:txBody>
      <dsp:txXfrm>
        <a:off x="2780672" y="35467"/>
        <a:ext cx="2524990" cy="1514994"/>
      </dsp:txXfrm>
    </dsp:sp>
    <dsp:sp modelId="{9008C7D7-15D6-40A1-BCFE-BB8E0023BED2}">
      <dsp:nvSpPr>
        <dsp:cNvPr id="0" name=""/>
        <dsp:cNvSpPr/>
      </dsp:nvSpPr>
      <dsp:spPr>
        <a:xfrm>
          <a:off x="555816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entries in log data</a:t>
          </a:r>
        </a:p>
      </dsp:txBody>
      <dsp:txXfrm>
        <a:off x="5558162" y="35467"/>
        <a:ext cx="2524990" cy="1514994"/>
      </dsp:txXfrm>
    </dsp:sp>
    <dsp:sp modelId="{4A08BDB7-FD76-496F-9533-061C14E21375}">
      <dsp:nvSpPr>
        <dsp:cNvPr id="0" name=""/>
        <dsp:cNvSpPr/>
      </dsp:nvSpPr>
      <dsp:spPr>
        <a:xfrm>
          <a:off x="833565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System Limits alerts</a:t>
          </a:r>
        </a:p>
      </dsp:txBody>
      <dsp:txXfrm>
        <a:off x="8335652" y="35467"/>
        <a:ext cx="2524990" cy="1514994"/>
      </dsp:txXfrm>
    </dsp:sp>
    <dsp:sp modelId="{AB2AED8F-B316-4D32-A567-89C8B4B57A91}">
      <dsp:nvSpPr>
        <dsp:cNvPr id="0" name=""/>
        <dsp:cNvSpPr/>
      </dsp:nvSpPr>
      <dsp:spPr>
        <a:xfrm>
          <a:off x="318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History Log entries</a:t>
          </a:r>
        </a:p>
      </dsp:txBody>
      <dsp:txXfrm>
        <a:off x="3182" y="1802960"/>
        <a:ext cx="2524990" cy="1514994"/>
      </dsp:txXfrm>
    </dsp:sp>
    <dsp:sp modelId="{0BD7F247-E676-460F-A36D-BCE4BDECC49E}">
      <dsp:nvSpPr>
        <dsp:cNvPr id="0" name=""/>
        <dsp:cNvSpPr/>
      </dsp:nvSpPr>
      <dsp:spPr>
        <a:xfrm>
          <a:off x="278067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Problem log entries</a:t>
          </a:r>
        </a:p>
      </dsp:txBody>
      <dsp:txXfrm>
        <a:off x="2780672" y="1802960"/>
        <a:ext cx="2524990" cy="1514994"/>
      </dsp:txXfrm>
    </dsp:sp>
    <dsp:sp modelId="{A3F66A34-83F4-4CE7-8E3E-FA695AC6D411}">
      <dsp:nvSpPr>
        <dsp:cNvPr id="0" name=""/>
        <dsp:cNvSpPr/>
      </dsp:nvSpPr>
      <dsp:spPr>
        <a:xfrm>
          <a:off x="555816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*SYSOPR messages</a:t>
          </a:r>
        </a:p>
      </dsp:txBody>
      <dsp:txXfrm>
        <a:off x="5558162" y="1802960"/>
        <a:ext cx="2524990" cy="1514994"/>
      </dsp:txXfrm>
    </dsp:sp>
    <dsp:sp modelId="{933EDF72-E402-4060-99EC-6786E770CB01}">
      <dsp:nvSpPr>
        <dsp:cNvPr id="0" name=""/>
        <dsp:cNvSpPr/>
      </dsp:nvSpPr>
      <dsp:spPr>
        <a:xfrm>
          <a:off x="833565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job log messages</a:t>
          </a:r>
        </a:p>
      </dsp:txBody>
      <dsp:txXfrm>
        <a:off x="8335652" y="1802960"/>
        <a:ext cx="2524990" cy="1514994"/>
      </dsp:txXfrm>
    </dsp:sp>
    <dsp:sp modelId="{0BF69857-FBB9-480F-9C3D-FE711CE67DEC}">
      <dsp:nvSpPr>
        <dsp:cNvPr id="0" name=""/>
        <dsp:cNvSpPr/>
      </dsp:nvSpPr>
      <dsp:spPr>
        <a:xfrm>
          <a:off x="318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Audit journal events (future)</a:t>
          </a:r>
        </a:p>
      </dsp:txBody>
      <dsp:txXfrm>
        <a:off x="3182" y="3570454"/>
        <a:ext cx="2524990" cy="1514994"/>
      </dsp:txXfrm>
    </dsp:sp>
    <dsp:sp modelId="{C5E30057-B50C-440E-80D8-78D8CD525427}">
      <dsp:nvSpPr>
        <dsp:cNvPr id="0" name=""/>
        <dsp:cNvSpPr/>
      </dsp:nvSpPr>
      <dsp:spPr>
        <a:xfrm>
          <a:off x="278067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PAL entries</a:t>
          </a:r>
        </a:p>
      </dsp:txBody>
      <dsp:txXfrm>
        <a:off x="2780672" y="3570454"/>
        <a:ext cx="2524990" cy="1514994"/>
      </dsp:txXfrm>
    </dsp:sp>
    <dsp:sp modelId="{689DAECE-0830-4F24-8CE1-8AD7E5754CB1}">
      <dsp:nvSpPr>
        <dsp:cNvPr id="0" name=""/>
        <dsp:cNvSpPr/>
      </dsp:nvSpPr>
      <dsp:spPr>
        <a:xfrm>
          <a:off x="555816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VLOGs</a:t>
          </a:r>
        </a:p>
      </dsp:txBody>
      <dsp:txXfrm>
        <a:off x="5558162" y="3570454"/>
        <a:ext cx="2524990" cy="1514994"/>
      </dsp:txXfrm>
    </dsp:sp>
    <dsp:sp modelId="{F29DC022-4AC6-4C5D-BD24-0FFBAA67F9D7}">
      <dsp:nvSpPr>
        <dsp:cNvPr id="0" name=""/>
        <dsp:cNvSpPr/>
      </dsp:nvSpPr>
      <dsp:spPr>
        <a:xfrm>
          <a:off x="833565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Fishy TCP connections (future)</a:t>
          </a:r>
        </a:p>
      </dsp:txBody>
      <dsp:txXfrm>
        <a:off x="8335652" y="3570454"/>
        <a:ext cx="2524990" cy="151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7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76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66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681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6939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9283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249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7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347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736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679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486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1188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9441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930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6294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7351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0494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275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61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9704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16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6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rometheus.io/docs/instrumenting/exporter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ThePrez/prometheus-exporter-jdbc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IcAx4lJZIA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echchannel.com/open-source-on-ibm-i/monitoring-ibm-i-with-prometheu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rafana.com/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ibm.biz/ibmi-prometheus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hannel.com/performance/how-to-deploy-a-simple-grafana-dashboard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heprez.github.io/Manzan/#/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rez.github.io/Manzan/#/?id=where-can-i-send-these-event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XXjvkchCWc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Tools</a:t>
            </a:r>
            <a:br>
              <a:rPr lang="en-US" dirty="0"/>
            </a:br>
            <a:r>
              <a:rPr lang="en-US" dirty="0"/>
              <a:t>for System Management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E0F78-1107-B6C5-71D2-726F210F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CED3A72-798F-57A5-8D66-7890D49A53EE}"/>
              </a:ext>
            </a:extLst>
          </p:cNvPr>
          <p:cNvSpPr/>
          <p:nvPr/>
        </p:nvSpPr>
        <p:spPr>
          <a:xfrm>
            <a:off x="8780389" y="5782461"/>
            <a:ext cx="1866216" cy="5133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78097A-290F-A96E-C4E7-57AD6D311048}"/>
              </a:ext>
            </a:extLst>
          </p:cNvPr>
          <p:cNvSpPr/>
          <p:nvPr/>
        </p:nvSpPr>
        <p:spPr>
          <a:xfrm>
            <a:off x="8780389" y="3050293"/>
            <a:ext cx="1866216" cy="5133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3859E9-1EF2-02C9-90D8-D39A074A0D8B}"/>
              </a:ext>
            </a:extLst>
          </p:cNvPr>
          <p:cNvSpPr/>
          <p:nvPr/>
        </p:nvSpPr>
        <p:spPr>
          <a:xfrm>
            <a:off x="8780389" y="3952003"/>
            <a:ext cx="1866216" cy="513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14640F4-0B02-CE9E-E092-C5CDF1CF8D7C}"/>
              </a:ext>
            </a:extLst>
          </p:cNvPr>
          <p:cNvSpPr/>
          <p:nvPr/>
        </p:nvSpPr>
        <p:spPr>
          <a:xfrm>
            <a:off x="8780389" y="4855377"/>
            <a:ext cx="1866216" cy="5133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9320F-07F1-2A19-F13C-381182B4E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353D527-289A-C85E-BB68-88F468E3C3E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 exporters do?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C397694-6AF8-3044-E153-F5B0493D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215943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Collection of exporters: </a:t>
            </a:r>
            <a:r>
              <a:rPr lang="en-US" dirty="0">
                <a:latin typeface="+mj-lt"/>
                <a:hlinkClick r:id="rId2"/>
              </a:rPr>
              <a:t>https://prometheus.io/docs/instrumenting/exporters/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Fetch metrics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Convert them to Prometheus format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Expose data via an HTTP endpoint for it to be scraped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C5603D-1E03-43EB-DFB6-F232CCA5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6" t="72951" r="84224" b="14104"/>
          <a:stretch/>
        </p:blipFill>
        <p:spPr>
          <a:xfrm>
            <a:off x="4578646" y="4226261"/>
            <a:ext cx="2015634" cy="989965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EC8A74-2760-FE3C-0C22-54AAE50C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32" y="4036617"/>
            <a:ext cx="1252854" cy="12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005FAA1-D555-27EF-A473-06B5865DE19E}"/>
              </a:ext>
            </a:extLst>
          </p:cNvPr>
          <p:cNvSpPr txBox="1">
            <a:spLocks/>
          </p:cNvSpPr>
          <p:nvPr/>
        </p:nvSpPr>
        <p:spPr>
          <a:xfrm>
            <a:off x="8780389" y="3096921"/>
            <a:ext cx="1866216" cy="329163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Applications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Database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Host Machines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Containers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550219-9447-81DA-2552-770B58E45C52}"/>
              </a:ext>
            </a:extLst>
          </p:cNvPr>
          <p:cNvCxnSpPr>
            <a:cxnSpLocks/>
          </p:cNvCxnSpPr>
          <p:nvPr/>
        </p:nvCxnSpPr>
        <p:spPr>
          <a:xfrm>
            <a:off x="2840778" y="4636057"/>
            <a:ext cx="140817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E61F48-3D58-C031-7A4F-FB369771B59D}"/>
              </a:ext>
            </a:extLst>
          </p:cNvPr>
          <p:cNvSpPr txBox="1"/>
          <p:nvPr/>
        </p:nvSpPr>
        <p:spPr>
          <a:xfrm>
            <a:off x="2840777" y="4742737"/>
            <a:ext cx="1408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Pull metrics over HTTP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CE7BB3-6C95-9276-522D-DB87429A8FA2}"/>
              </a:ext>
            </a:extLst>
          </p:cNvPr>
          <p:cNvCxnSpPr>
            <a:cxnSpLocks/>
          </p:cNvCxnSpPr>
          <p:nvPr/>
        </p:nvCxnSpPr>
        <p:spPr>
          <a:xfrm flipV="1">
            <a:off x="6790594" y="3306985"/>
            <a:ext cx="1841939" cy="14751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66C542-5D0A-610D-ADAE-80AA54DCEF0A}"/>
              </a:ext>
            </a:extLst>
          </p:cNvPr>
          <p:cNvCxnSpPr>
            <a:cxnSpLocks/>
          </p:cNvCxnSpPr>
          <p:nvPr/>
        </p:nvCxnSpPr>
        <p:spPr>
          <a:xfrm flipV="1">
            <a:off x="6789068" y="4208695"/>
            <a:ext cx="1747152" cy="57341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96FB52-DB39-4DCB-3B79-0DE0F6B826CB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24916" cy="35560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392387-BD37-4809-27A2-BD2197DDE07A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76058" cy="125704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499C-3C70-44A9-C2F7-9E55B7B8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C904A-D6B9-064E-5B34-639505BC7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570C2EF-F3B9-7E36-44DC-3C6173A610C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Data Model for TSDB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AE29EEA-4466-B332-FFB2-B8D547ED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All data is stored as a time series: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(timestamp, value)</a:t>
            </a: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r>
              <a:rPr lang="en-US" dirty="0">
                <a:latin typeface="+mj-lt"/>
              </a:rPr>
              <a:t>Each time series has a name (</a:t>
            </a:r>
            <a:r>
              <a:rPr lang="en-US" dirty="0">
                <a:solidFill>
                  <a:srgbClr val="387FF9"/>
                </a:solidFill>
                <a:latin typeface="+mj-lt"/>
              </a:rPr>
              <a:t>metric name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General feature of a system that is measured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Each time series can have key/value pairs (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metric labels</a:t>
            </a:r>
            <a:r>
              <a:rPr lang="en-US" dirty="0">
                <a:latin typeface="+mj-lt"/>
              </a:rPr>
              <a:t>)</a:t>
            </a:r>
            <a:endParaRPr lang="en-US" dirty="0">
              <a:solidFill>
                <a:srgbClr val="333333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+mj-lt"/>
              </a:rPr>
              <a:t>Identifies a particular dimension of the metric</a:t>
            </a:r>
          </a:p>
          <a:p>
            <a:endParaRPr lang="en-US" dirty="0">
              <a:solidFill>
                <a:srgbClr val="333333"/>
              </a:solidFill>
              <a:latin typeface="+mj-lt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</a:rPr>
              <a:t>Notation: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&lt;metric name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&gt;{&lt;label name&gt;=&lt;label value&gt;, ...}</a:t>
            </a:r>
          </a:p>
          <a:p>
            <a:pPr lvl="1"/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api_http_requests_total</a:t>
            </a:r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{method="POST", endpoint="/messages"}</a:t>
            </a:r>
            <a:endParaRPr lang="en-US" dirty="0">
              <a:solidFill>
                <a:srgbClr val="00B050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  <a:ea typeface="+mn-ea"/>
                <a:cs typeface="+mn-cs"/>
              </a:rPr>
              <a:t>Time series is uniquely identified by metric name + metric label</a:t>
            </a: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{city="Toronto"}</a:t>
            </a: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{city="Rochester"}</a:t>
            </a:r>
          </a:p>
          <a:p>
            <a:pPr lvl="1"/>
            <a:endParaRPr lang="en-US" dirty="0">
              <a:solidFill>
                <a:srgbClr val="333333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fr-FR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40328B-C8C0-A41E-4172-D6DC06A833F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479419" y="1207292"/>
            <a:ext cx="527800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CA07A-8028-C53A-D119-FE0086828D3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150219" y="1207292"/>
            <a:ext cx="424415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0CFC17-CB0B-0ED4-DE69-81A175A3C0BB}"/>
              </a:ext>
            </a:extLst>
          </p:cNvPr>
          <p:cNvSpPr txBox="1"/>
          <p:nvPr/>
        </p:nvSpPr>
        <p:spPr>
          <a:xfrm>
            <a:off x="3791197" y="1652954"/>
            <a:ext cx="137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Ordered by timestamp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86EE4-30F7-3B24-6DD0-81F6557CE488}"/>
              </a:ext>
            </a:extLst>
          </p:cNvPr>
          <p:cNvSpPr txBox="1"/>
          <p:nvPr/>
        </p:nvSpPr>
        <p:spPr>
          <a:xfrm>
            <a:off x="5596676" y="1652954"/>
            <a:ext cx="1955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Integer or fractional value</a:t>
            </a:r>
          </a:p>
        </p:txBody>
      </p:sp>
    </p:spTree>
    <p:extLst>
      <p:ext uri="{BB962C8B-B14F-4D97-AF65-F5344CB8AC3E}">
        <p14:creationId xmlns:p14="http://schemas.microsoft.com/office/powerpoint/2010/main" val="245729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A674-17A6-377E-CD4D-3C97FCBA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C49A90-710C-8442-36B7-731698E0064A}"/>
              </a:ext>
            </a:extLst>
          </p:cNvPr>
          <p:cNvSpPr/>
          <p:nvPr/>
        </p:nvSpPr>
        <p:spPr>
          <a:xfrm>
            <a:off x="442762" y="1286695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6337-92AB-0221-0BD4-6AEF86FCF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452C227-5A06-1609-0A1C-70F8EC1D157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Time series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59002-2620-BB11-FDEF-DD12A26AD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30187"/>
              </p:ext>
            </p:extLst>
          </p:nvPr>
        </p:nvGraphicFramePr>
        <p:xfrm>
          <a:off x="612808" y="1881057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A328E8-E1AD-A32C-568F-8FD4B22B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76215"/>
              </p:ext>
            </p:extLst>
          </p:nvPr>
        </p:nvGraphicFramePr>
        <p:xfrm>
          <a:off x="4112995" y="1890523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1720E7-4BD5-6B6C-B865-EA7C156F8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1628"/>
              </p:ext>
            </p:extLst>
          </p:nvPr>
        </p:nvGraphicFramePr>
        <p:xfrm>
          <a:off x="7909962" y="1890523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E575ED-971E-78D5-05EA-2A42E44BA8D9}"/>
              </a:ext>
            </a:extLst>
          </p:cNvPr>
          <p:cNvSpPr txBox="1"/>
          <p:nvPr/>
        </p:nvSpPr>
        <p:spPr>
          <a:xfrm>
            <a:off x="442761" y="1370964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</p:spTree>
    <p:extLst>
      <p:ext uri="{BB962C8B-B14F-4D97-AF65-F5344CB8AC3E}">
        <p14:creationId xmlns:p14="http://schemas.microsoft.com/office/powerpoint/2010/main" val="353138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7A91-1136-ABCA-E104-7D81E65A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DC1EBBB-DC0C-3F0D-A0D4-5ED31588AED6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9F120-0608-A588-41A7-562BF78C6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34E1A33-8F53-15E2-ECD7-45CC1D16BB6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Instant Vector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BE3C89-FDD0-F731-7207-61769D06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30093"/>
              </p:ext>
            </p:extLst>
          </p:nvPr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26E08D-C175-D259-7E65-4B9995D50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75949"/>
              </p:ext>
            </p:extLst>
          </p:nvPr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FEC8FB-879E-37E1-820B-89B0A5F2E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89761"/>
              </p:ext>
            </p:extLst>
          </p:nvPr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7D3A99-6F94-0B17-C635-F1633D6B8E8D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1DEE-B1B6-EBC7-B13C-D2066B93F93C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	         →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3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0738D5-66AF-8804-FB0E-613C56C213A2}"/>
              </a:ext>
            </a:extLst>
          </p:cNvPr>
          <p:cNvSpPr/>
          <p:nvPr/>
        </p:nvSpPr>
        <p:spPr>
          <a:xfrm>
            <a:off x="532276" y="4543124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75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02CE-5F13-C6C7-55C3-82DEE0C0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29F0F4C-22F1-49E9-F561-44D67E834D20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8B17D-D94A-7855-B355-1A4DF467F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48136D-2C61-CBB8-EA21-20F091B7A4C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@ modifier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1753-B6BD-97A4-59AE-21FE66114510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5CBDF-39C9-03C0-ACAF-F4D55CB5BC7E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70CD79-4298-BE93-FDB3-226195B78F6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5F194B-B4FB-6568-C812-E91ECD6F2015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B5D6B-68F4-E910-BA84-A5DE3BEF4AA3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http_request_total@1683000040	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14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6</a:t>
            </a:r>
            <a:endParaRPr lang="en-CA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4556E1-2CD0-8F1D-92AF-031D352A8DB8}"/>
              </a:ext>
            </a:extLst>
          </p:cNvPr>
          <p:cNvSpPr/>
          <p:nvPr/>
        </p:nvSpPr>
        <p:spPr>
          <a:xfrm>
            <a:off x="532276" y="2723949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29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D0FA-0203-514E-62C3-270DDC10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8739692-E451-F25A-0FEC-9F5BA592C7A4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9A477-E722-BD57-1CE9-BD36F191F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ABB3FA-76A3-6876-8E4A-AF194AE161F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Label Selection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FAE087-E7DE-D42F-A89B-2B6427298837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28CDB5-8297-8DC1-057D-EDDFC05B03CB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D342D7-DF42-1EFA-CBED-67DDEF0EB6A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B1A0F0D-3AC4-64D4-5320-603F39646763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68D17-7A5E-4D78-B40F-0FB6D174AFD0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{endpoint=“/item”}	 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72A52-7A3B-DB9B-16AD-145112D7567F}"/>
              </a:ext>
            </a:extLst>
          </p:cNvPr>
          <p:cNvSpPr/>
          <p:nvPr/>
        </p:nvSpPr>
        <p:spPr>
          <a:xfrm>
            <a:off x="4039401" y="4543124"/>
            <a:ext cx="74724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84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02EB7-0244-C477-0145-F2CE35B3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45F9E6-F612-2867-2BDD-4328DA84CE3D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1BEB8-C4D1-FED5-CF69-2FDDCC648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B2191F5-6F86-17BF-6847-D1FAAC08BFF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Range Vectors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F8B1FA-7A66-EC04-86D6-A7EDB7AC23FC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A456A3-1B45-A48F-BF3D-E59E3155EDA4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ED0971-F46C-52D3-AB77-705BAF3F53DC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D4BC00-C138-25AC-15F2-30790FC9332F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33D55-29CE-D5C8-5617-F62E67FE2C92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{method=“GET”}[30s]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 	2@1683000100</a:t>
            </a:r>
          </a:p>
          <a:p>
            <a:r>
              <a:rPr lang="en-US" sz="1500" dirty="0">
                <a:latin typeface="+mj-lt"/>
              </a:rPr>
              <a:t>										3@1683000120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6D7B6-8A73-4969-4ADF-845C2E5BB291}"/>
              </a:ext>
            </a:extLst>
          </p:cNvPr>
          <p:cNvSpPr/>
          <p:nvPr/>
        </p:nvSpPr>
        <p:spPr>
          <a:xfrm>
            <a:off x="532276" y="4071486"/>
            <a:ext cx="3405456" cy="1025974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0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E7FC-B50D-472E-481B-D682B406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850E8DE-BB55-BB3F-E2E9-C84D73A18A53}"/>
              </a:ext>
            </a:extLst>
          </p:cNvPr>
          <p:cNvGrpSpPr/>
          <p:nvPr/>
        </p:nvGrpSpPr>
        <p:grpSpPr>
          <a:xfrm>
            <a:off x="873120" y="871366"/>
            <a:ext cx="9976271" cy="5725718"/>
            <a:chOff x="965438" y="1253067"/>
            <a:chExt cx="9801339" cy="5604933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54C3D28-5548-29FD-8865-E0FAEA3B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222" y="1253067"/>
              <a:ext cx="9341555" cy="5604933"/>
            </a:xfrm>
            <a:prstGeom prst="rect">
              <a:avLst/>
            </a:prstGeom>
            <a:noFill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157EE4-1EAE-0180-B299-EAC2346BF9CD}"/>
                </a:ext>
              </a:extLst>
            </p:cNvPr>
            <p:cNvSpPr/>
            <p:nvPr/>
          </p:nvSpPr>
          <p:spPr>
            <a:xfrm>
              <a:off x="1284051" y="5340108"/>
              <a:ext cx="1702340" cy="14491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8B507D0-4FD4-2EBF-7C33-887585B89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438" y="5376691"/>
              <a:ext cx="2256783" cy="77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40728-DFDF-DBBA-D87C-9174FA516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9E1664B-4F49-349E-A008-2339B40DF2F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use Prometheus with IBM i</a:t>
            </a:r>
          </a:p>
        </p:txBody>
      </p:sp>
    </p:spTree>
    <p:extLst>
      <p:ext uri="{BB962C8B-B14F-4D97-AF65-F5344CB8AC3E}">
        <p14:creationId xmlns:p14="http://schemas.microsoft.com/office/powerpoint/2010/main" val="373087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6C1B-D9D4-D96B-63CE-0055EA35F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D936E4-831C-DDB3-E3EF-264DAC8ED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456354-6B41-3327-24C6-6A74DDD9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92" y="1007389"/>
            <a:ext cx="4500020" cy="499775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JDBC-based exporter that leverages SQL to export IBM i metrics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Exports hundreds of metrics including:</a:t>
            </a:r>
          </a:p>
          <a:p>
            <a:pPr lvl="1"/>
            <a:r>
              <a:rPr lang="en-US" dirty="0">
                <a:latin typeface="+mj-lt"/>
              </a:rPr>
              <a:t>System activity levels (such as CPU usage)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Memory pool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Apache HTTP server metrics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Number of remote TCP connections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User customizable metrics with SQL</a:t>
            </a: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  <a:hlinkClick r:id="rId2"/>
              </a:rPr>
              <a:t>https://github.com/ThePrez/prometheus-exporter-jdbc</a:t>
            </a:r>
            <a:endParaRPr lang="en-CA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B3B4968-8189-CAD3-34D6-798E96C0E0B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IBM i Prometheus Exporter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E9CD9-0A1C-CCB3-229B-D1F61E18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7" y="1007389"/>
            <a:ext cx="6927447" cy="49977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634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6F28-D238-337D-5D1F-2533A8FE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4E694-E8EA-A441-8AD8-A6576F284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DE780-12B2-F17B-372C-04DB3B5A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86010"/>
            <a:ext cx="10927196" cy="57110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sz="1600" b="1" dirty="0">
                <a:latin typeface="+mj-lt"/>
              </a:rPr>
              <a:t>Video Demo: </a:t>
            </a:r>
            <a:r>
              <a:rPr lang="en-CA" sz="1600" b="1" dirty="0">
                <a:latin typeface="+mj-lt"/>
                <a:hlinkClick r:id="rId2"/>
              </a:rPr>
              <a:t>https://www.youtube.com/watch?v=qIcAx4lJZIA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br>
              <a:rPr lang="en-CA" sz="1600" b="1" dirty="0">
                <a:latin typeface="+mj-lt"/>
              </a:rPr>
            </a:br>
            <a:r>
              <a:rPr lang="en-CA" sz="1600" b="1" dirty="0">
                <a:latin typeface="+mj-lt"/>
              </a:rPr>
              <a:t>1.   </a:t>
            </a:r>
            <a:r>
              <a:rPr lang="en-CA" sz="1600" dirty="0">
                <a:latin typeface="+mj-lt"/>
              </a:rPr>
              <a:t>Download latest .jar file from release page and store in the IFS:</a:t>
            </a:r>
          </a:p>
          <a:p>
            <a:pPr>
              <a:buAutoNum type="arabicPeriod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wget https://github.com/ThePrez/prometheus-exporter-jdbc/releases/latest/download/prom-client-ibmi.jar</a:t>
            </a:r>
          </a:p>
          <a:p>
            <a:pPr marL="0" indent="0">
              <a:buNone/>
            </a:pPr>
            <a:endParaRPr lang="da-DK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If this is your first time, create a default configuration file (</a:t>
            </a:r>
            <a:r>
              <a:rPr lang="da-DK" sz="1600" dirty="0">
                <a:solidFill>
                  <a:srgbClr val="1670FF"/>
                </a:solidFill>
                <a:latin typeface="+mj-lt"/>
                <a:ea typeface="+mn-ea"/>
                <a:cs typeface="+mn-cs"/>
              </a:rPr>
              <a:t>config.json</a:t>
            </a:r>
            <a:r>
              <a:rPr lang="en-CA" sz="1600" dirty="0">
                <a:latin typeface="+mj-lt"/>
              </a:rPr>
              <a:t>):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</a:t>
            </a:r>
            <a:endParaRPr lang="en-CA" sz="14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Respond with </a:t>
            </a:r>
            <a:r>
              <a:rPr kumimoji="0" lang="da-DK" sz="16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lang="en-CA" sz="1600" dirty="0">
                <a:latin typeface="+mj-lt"/>
              </a:rPr>
              <a:t> for the following message:</a:t>
            </a:r>
          </a:p>
          <a:p>
            <a:pPr>
              <a:buAutoNum type="arabicPeriod" startAt="3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Configuration file config.json not found. Would you like to initialize one with defaults? [y]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Confirm the Prometheus client has started: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==============================================================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Successfully started Prometheus client on port 9853 ==============================================================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5. </a:t>
            </a:r>
            <a:r>
              <a:rPr lang="en-CA" sz="1600" dirty="0">
                <a:latin typeface="+mj-lt"/>
              </a:rPr>
              <a:t>Create a service commander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 and start it: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 sc</a:t>
            </a:r>
          </a:p>
          <a:p>
            <a:pPr marL="0" indent="0">
              <a:buNone/>
            </a:pPr>
            <a:r>
              <a:rPr lang="da-DK" sz="1400" dirty="0">
                <a:solidFill>
                  <a:srgbClr val="A31515"/>
                </a:solidFill>
                <a:latin typeface="Consolas" panose="020B0609020204030204" pitchFamily="49" charset="0"/>
                <a:ea typeface="+mn-ea"/>
                <a:cs typeface="+mn-cs"/>
              </a:rPr>
              <a:t>sc start prometheus.yml</a:t>
            </a:r>
            <a:endParaRPr kumimoji="0" lang="da-DK" sz="14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0B84F2-4E96-DC85-439E-ED4FF5266A4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IBM i Prometheus Exporter</a:t>
            </a:r>
          </a:p>
        </p:txBody>
      </p:sp>
    </p:spTree>
    <p:extLst>
      <p:ext uri="{BB962C8B-B14F-4D97-AF65-F5344CB8AC3E}">
        <p14:creationId xmlns:p14="http://schemas.microsoft.com/office/powerpoint/2010/main" val="336726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Current State of System Management on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Operational Monitoring with Prometheus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Data Visualization with Grafana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Event Monitoring with Manzan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Manzan +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C523-0161-DBD8-D313-4893E966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61661-41F6-6F30-B8C0-FFD936D5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37885"/>
            <a:ext cx="10927196" cy="591919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1.   </a:t>
            </a:r>
            <a:r>
              <a:rPr lang="en-CA" dirty="0">
                <a:latin typeface="+mj-lt"/>
              </a:rPr>
              <a:t>Download the Prometheus-provided image from Docker Hub to some central location:</a:t>
            </a:r>
          </a:p>
          <a:p>
            <a:pPr>
              <a:buAutoNum type="arabicPeriod"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prom/prometheus</a:t>
            </a: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pull docker.io/prom/prometheus</a:t>
            </a: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Create a Prometheus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):</a:t>
            </a: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Launch </a:t>
            </a:r>
            <a:r>
              <a:rPr lang="en-US" sz="1600" dirty="0">
                <a:latin typeface="+mj-lt"/>
              </a:rPr>
              <a:t>the image in a container named “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prometheus</a:t>
            </a:r>
            <a:r>
              <a:rPr lang="en-US" sz="1600" dirty="0">
                <a:latin typeface="+mj-lt"/>
              </a:rPr>
              <a:t>”:</a:t>
            </a: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Navigate to Prometheus web UI at 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http://&lt;container_ip&gt;:9090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D1057-BD94-FBF7-7EA8-98D74C12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1" y="2727480"/>
            <a:ext cx="3943692" cy="1508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47FF6-5BC4-EFE6-867A-FBE485EB8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BAFE4B8-E244-1A95-855B-08E830D1E2D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Prometheus Instance</a:t>
            </a:r>
          </a:p>
        </p:txBody>
      </p:sp>
    </p:spTree>
    <p:extLst>
      <p:ext uri="{BB962C8B-B14F-4D97-AF65-F5344CB8AC3E}">
        <p14:creationId xmlns:p14="http://schemas.microsoft.com/office/powerpoint/2010/main" val="132410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3E0A6-72D5-1090-3AA6-38EBEECA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9B3A7-E0C5-5B05-56FD-7B82B6EC86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444EF80-8DC5-DF4A-9490-0C23BC9DCE4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Web 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D5900-9455-78F7-12E8-11A35D5F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"/>
          <a:stretch/>
        </p:blipFill>
        <p:spPr>
          <a:xfrm>
            <a:off x="6224588" y="1154018"/>
            <a:ext cx="4940043" cy="46263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96C13-661C-26ED-A4F6-8955FC37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" b="-1"/>
          <a:stretch/>
        </p:blipFill>
        <p:spPr>
          <a:xfrm>
            <a:off x="615463" y="2333625"/>
            <a:ext cx="4631197" cy="2386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07E76A-0EED-131C-18FD-AA26B4524199}"/>
              </a:ext>
            </a:extLst>
          </p:cNvPr>
          <p:cNvSpPr txBox="1"/>
          <p:nvPr/>
        </p:nvSpPr>
        <p:spPr>
          <a:xfrm>
            <a:off x="615464" y="1903548"/>
            <a:ext cx="463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Target System Status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49DB-B9A7-4A5F-40E1-CE3E028E8134}"/>
              </a:ext>
            </a:extLst>
          </p:cNvPr>
          <p:cNvSpPr txBox="1"/>
          <p:nvPr/>
        </p:nvSpPr>
        <p:spPr>
          <a:xfrm>
            <a:off x="6206306" y="745122"/>
            <a:ext cx="4958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Graphing Historical Metric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651D3-5752-0258-5824-AE9143A8A95E}"/>
              </a:ext>
            </a:extLst>
          </p:cNvPr>
          <p:cNvSpPr txBox="1"/>
          <p:nvPr/>
        </p:nvSpPr>
        <p:spPr>
          <a:xfrm>
            <a:off x="431923" y="5925768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"Monitoring IBM i with Prometheus"</a:t>
            </a:r>
          </a:p>
          <a:p>
            <a:r>
              <a:rPr lang="en-CA" sz="1500" dirty="0">
                <a:latin typeface="+mj-lt"/>
                <a:hlinkClick r:id="rId4"/>
              </a:rPr>
              <a:t>https://techchannel.com/open-source-on-ibm-i/monitoring-ibm-i-with-prometheus/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55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6F0B-EC9E-1852-0B01-F0650C87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325F4-FE88-5EBA-BE9F-768F57690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2643A09-4FC0-FD77-A168-571CE069300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can be the bridge to other solutions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1492CE7-F297-271C-7360-C9452EE87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88" y="3058330"/>
            <a:ext cx="2629742" cy="131487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92EB951-6CB7-D91F-C420-B2D1D7AFA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09" y="3284349"/>
            <a:ext cx="2529992" cy="865732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433E2E02-2CB2-17B1-F899-917BAEB11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18" y="1991916"/>
            <a:ext cx="719859" cy="71985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E42A7E-4305-AC62-E972-635BEA0376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90" y="3011606"/>
            <a:ext cx="806914" cy="79861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A9A0AC33-09AD-DCB3-8F75-8DCF5DCDD8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85" y="3836049"/>
            <a:ext cx="1156924" cy="78379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517B160-BD60-6B03-355F-2AD1D268C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40" y="4507519"/>
            <a:ext cx="1397014" cy="783790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D3E006A-E229-4197-D6F4-1B2DAFFE01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15" y="968793"/>
            <a:ext cx="1497264" cy="842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ADD06-1020-44B0-0973-0DACAA830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9840" y="5253935"/>
            <a:ext cx="1279563" cy="11052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8B53F3-574C-F7CB-FDA0-6384E1333DAA}"/>
              </a:ext>
            </a:extLst>
          </p:cNvPr>
          <p:cNvCxnSpPr>
            <a:cxnSpLocks/>
          </p:cNvCxnSpPr>
          <p:nvPr/>
        </p:nvCxnSpPr>
        <p:spPr>
          <a:xfrm flipV="1">
            <a:off x="4165921" y="3714316"/>
            <a:ext cx="710887" cy="144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26434B-BBDC-F61B-F3CF-57708C336E0C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7303030" y="1389899"/>
            <a:ext cx="976685" cy="232586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DE539-9289-0657-92E1-5A766B963C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2252377"/>
            <a:ext cx="976685" cy="146338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5F5ED3-7EB1-588B-BA97-1A5B9916C08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3347887"/>
            <a:ext cx="976685" cy="3678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6DFE67-0954-8DF1-5B01-410E802EB3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51217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73171A-E38B-8975-3F2F-EE3CD5C4E6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118364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4AF0CD-5205-1F61-F685-C2678151A587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7303030" y="3715766"/>
            <a:ext cx="1026810" cy="20907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4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Data Visualization with Grafana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E79FE-D2FC-04AC-501A-98CC3BC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DBDB1-D10B-EF6D-B0FF-46B5DC78D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44708-8B16-D9EE-7F16-964C14F4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Open-source analytics, visualization, and monitoring solution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Driven by Grafana Labs. Plenty of open-source components. See </a:t>
            </a:r>
            <a:r>
              <a:rPr lang="en-US" dirty="0">
                <a:latin typeface="+mj-lt"/>
                <a:hlinkClick r:id="rId2"/>
              </a:rPr>
              <a:t>https://grafana.com/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Over 300 plugins available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1C8D4B8-60DE-6A06-F8ED-120F71B6E60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E2E8F-4EE1-402B-EF9D-73D14554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82" y="2762414"/>
            <a:ext cx="9370019" cy="32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1C8E9-4749-B403-9FA0-3C50CA0F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D04F7-1C5F-7AFE-5267-C36CD4C7F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26A9322-0F48-FAE4-6BAE-4C7F91F0CF8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C466FC-E3AB-28A1-8168-4EF93B22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0" y="1128222"/>
            <a:ext cx="3708393" cy="4689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11A409-3E6A-1B15-5F0E-ACEFF2F4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616" y="2446287"/>
            <a:ext cx="3788259" cy="187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344F4-07AD-D9BE-FEC4-1D7D1B99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641" y="1128222"/>
            <a:ext cx="3874717" cy="45911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18AC7-C310-4539-A551-7860BAECCD1A}"/>
              </a:ext>
            </a:extLst>
          </p:cNvPr>
          <p:cNvSpPr/>
          <p:nvPr/>
        </p:nvSpPr>
        <p:spPr>
          <a:xfrm>
            <a:off x="426729" y="1412434"/>
            <a:ext cx="3708392" cy="110851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4EE5-18DD-EA02-0130-1AE3796DBA41}"/>
              </a:ext>
            </a:extLst>
          </p:cNvPr>
          <p:cNvSpPr/>
          <p:nvPr/>
        </p:nvSpPr>
        <p:spPr>
          <a:xfrm>
            <a:off x="8130419" y="2658359"/>
            <a:ext cx="3809169" cy="820647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08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46EB-F6EB-DDDE-0092-1CB4D0DE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B5D24-3A45-61D0-1ADC-67B7ADDC3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EAD8573-FD25-45E2-E693-E182EB12C71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Visualization with Grafana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81431-2471-3928-80E8-BCA66F2577F7}"/>
              </a:ext>
            </a:extLst>
          </p:cNvPr>
          <p:cNvSpPr txBox="1"/>
          <p:nvPr/>
        </p:nvSpPr>
        <p:spPr>
          <a:xfrm>
            <a:off x="473524" y="5930628"/>
            <a:ext cx="68652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Public COMMON1 Grafana Dashboard: </a:t>
            </a:r>
            <a:r>
              <a:rPr lang="en-CA" sz="1500" dirty="0">
                <a:latin typeface="+mj-lt"/>
                <a:hlinkClick r:id="rId2"/>
              </a:rPr>
              <a:t>http://ibm.biz/ibmi-prometheus</a:t>
            </a:r>
            <a:endParaRPr lang="en-CA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DAD46-343E-CABA-8D7C-C89A957A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4" y="999097"/>
            <a:ext cx="11244952" cy="48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0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DD19-98AF-703F-73E4-81547946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8D4DE-6FCA-111F-58B5-CA4121752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372696-83E2-E197-5815-9CE6945949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Backend (Without Prometheus)</a:t>
            </a:r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E30CAD7-3CF0-03E5-834B-B956CC697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3" y="840192"/>
            <a:ext cx="10848741" cy="5070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0288E-27CB-0E52-6564-779072BC61A7}"/>
              </a:ext>
            </a:extLst>
          </p:cNvPr>
          <p:cNvSpPr txBox="1"/>
          <p:nvPr/>
        </p:nvSpPr>
        <p:spPr>
          <a:xfrm>
            <a:off x="726333" y="6010201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</a:t>
            </a:r>
            <a:r>
              <a:rPr lang="en-US" sz="1500" dirty="0">
                <a:latin typeface="+mj-lt"/>
              </a:rPr>
              <a:t>How to Deploy a Simple Grafana Dashboard</a:t>
            </a:r>
            <a:r>
              <a:rPr lang="en-CA" sz="1500" dirty="0">
                <a:latin typeface="+mj-lt"/>
              </a:rPr>
              <a:t>“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  <a:hlinkClick r:id="rId3"/>
              </a:rPr>
              <a:t>https://techchannel.com/performance/how-to-deploy-a-simple-grafana-dashboard/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317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60C-E558-D7EC-BFC4-19AD61648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C6CBB-1E39-AD2E-6361-B4D817CC5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E08ED67-1705-1F49-0718-C420A56FF32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with or without Prometheus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96FA13-E641-C57C-A9B7-D28DCFD19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40076"/>
              </p:ext>
            </p:extLst>
          </p:nvPr>
        </p:nvGraphicFramePr>
        <p:xfrm>
          <a:off x="518153" y="950504"/>
          <a:ext cx="11063784" cy="5359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928">
                  <a:extLst>
                    <a:ext uri="{9D8B030D-6E8A-4147-A177-3AD203B41FA5}">
                      <a16:colId xmlns:a16="http://schemas.microsoft.com/office/drawing/2014/main" val="2021502390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105024085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470337638"/>
                    </a:ext>
                  </a:extLst>
                </a:gridCol>
              </a:tblGrid>
              <a:tr h="10048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Straight to 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53828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Persistent storage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62780"/>
                  </a:ext>
                </a:extLst>
              </a:tr>
              <a:tr h="1004822">
                <a:tc>
                  <a:txBody>
                    <a:bodyPr/>
                    <a:lstStyle/>
                    <a:p>
                      <a:r>
                        <a:rPr lang="en-US" dirty="0"/>
                        <a:t>Persistent storage of unused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0625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Metric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Numerics/strings/other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7042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Broad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78073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3547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IBM i 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88279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Initial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59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64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8812-266D-2941-BF3D-DA030A14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A2A4AF-0B93-54E0-441D-D1A8775E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Event Monitoring with Manzan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880CF-1102-2F9A-79F0-8D2E4A02FE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Current State of System Management on IBM 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3C95-4E54-93C9-9963-DF26559D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0BF7B-2DE6-230D-421A-BC75F119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B803BD-1BE7-A000-FADF-3F4DDC27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Open-source event handling tool designed to simplify handling of system events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Serves as a gateway for publishing IBM i events to a variety of endpoints:</a:t>
            </a:r>
          </a:p>
          <a:p>
            <a:pPr lvl="1"/>
            <a:r>
              <a:rPr lang="en-US" dirty="0">
                <a:latin typeface="+mj-lt"/>
              </a:rPr>
              <a:t>User applications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External resources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Open-source technologies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Example use cases:</a:t>
            </a:r>
          </a:p>
          <a:p>
            <a:pPr lvl="1"/>
            <a:r>
              <a:rPr lang="en-US" dirty="0">
                <a:latin typeface="+mj-lt"/>
              </a:rPr>
              <a:t>Monitor system events with a third-party open source or proprietary tool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Consolidate logs for auditing/reporting + query for system events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Feed real-time system event data into stream processing systems (such as Apache Kafka)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Send alerts for system events</a:t>
            </a:r>
          </a:p>
          <a:p>
            <a:pPr marL="0" indent="0"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Full Documentation: </a:t>
            </a:r>
            <a:r>
              <a:rPr lang="en-US" dirty="0">
                <a:latin typeface="+mj-lt"/>
                <a:hlinkClick r:id="rId2"/>
              </a:rPr>
              <a:t>https://theprez.github.io/Manzan/#/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6D8E79-C039-9C28-8F9D-6D7D3CB2DE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Manzan Overview</a:t>
            </a:r>
          </a:p>
        </p:txBody>
      </p:sp>
    </p:spTree>
    <p:extLst>
      <p:ext uri="{BB962C8B-B14F-4D97-AF65-F5344CB8AC3E}">
        <p14:creationId xmlns:p14="http://schemas.microsoft.com/office/powerpoint/2010/main" val="1351983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7446-0AD3-57D6-032E-1F376160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6D46C-8C90-3D8F-8412-011E81E9B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F83806A-A770-CB1E-62ED-148033EA843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6BE7B65-AD40-C5F2-786B-2DD4685A9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31" y="1031111"/>
            <a:ext cx="11049738" cy="51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1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48C7-374A-8CC3-D2B5-ED052483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E78D8-31BD-C893-DE03-02112AD59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55A4E40-D873-B20B-6E11-84BEB1D19CE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inputs?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8E5ACC-E906-1BB6-D021-C618F5B7E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DD4DDD-F157-91F7-7DCB-29C4FC148A3A}"/>
              </a:ext>
            </a:extLst>
          </p:cNvPr>
          <p:cNvCxnSpPr>
            <a:cxnSpLocks/>
          </p:cNvCxnSpPr>
          <p:nvPr/>
        </p:nvCxnSpPr>
        <p:spPr>
          <a:xfrm>
            <a:off x="9462138" y="1709738"/>
            <a:ext cx="0" cy="942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53CE49-6053-2D34-C294-3274C5D8C5F0}"/>
              </a:ext>
            </a:extLst>
          </p:cNvPr>
          <p:cNvSpPr txBox="1"/>
          <p:nvPr/>
        </p:nvSpPr>
        <p:spPr>
          <a:xfrm>
            <a:off x="282703" y="1274518"/>
            <a:ext cx="289111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Inputs: Sources of your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Stream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watch facility (STRWCH)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MSGQ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LIC logs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PAL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SQL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Audit journals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exit points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</a:t>
            </a:r>
            <a:r>
              <a:rPr lang="en-US" i="1" dirty="0">
                <a:latin typeface="+mj-lt"/>
              </a:rPr>
              <a:t>coming soon</a:t>
            </a:r>
            <a:r>
              <a:rPr lang="en-US" dirty="0">
                <a:latin typeface="+mj-lt"/>
              </a:rPr>
              <a:t>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F86950C-617A-21FF-7812-8A62C41FB078}"/>
              </a:ext>
            </a:extLst>
          </p:cNvPr>
          <p:cNvCxnSpPr>
            <a:cxnSpLocks/>
          </p:cNvCxnSpPr>
          <p:nvPr/>
        </p:nvCxnSpPr>
        <p:spPr>
          <a:xfrm flipV="1">
            <a:off x="3451394" y="2651760"/>
            <a:ext cx="6022806" cy="1104350"/>
          </a:xfrm>
          <a:prstGeom prst="bentConnector3">
            <a:avLst>
              <a:gd name="adj1" fmla="val 5409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9F4477C-E401-40E2-BA4B-B6D07A6B3581}"/>
              </a:ext>
            </a:extLst>
          </p:cNvPr>
          <p:cNvCxnSpPr>
            <a:cxnSpLocks/>
          </p:cNvCxnSpPr>
          <p:nvPr/>
        </p:nvCxnSpPr>
        <p:spPr>
          <a:xfrm flipV="1">
            <a:off x="3451394" y="1718181"/>
            <a:ext cx="6022806" cy="2037929"/>
          </a:xfrm>
          <a:prstGeom prst="bentConnector3">
            <a:avLst>
              <a:gd name="adj1" fmla="val -70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8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606E1-6E4D-10D4-6433-36D4FE98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4F3C8-705D-55A0-EBDC-D016C8566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165C540-2F82-3B15-F616-36295AB3A50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So practically what can Manzan monitor?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4D8CD9-26AC-2895-96CB-B8F961347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613237"/>
              </p:ext>
            </p:extLst>
          </p:nvPr>
        </p:nvGraphicFramePr>
        <p:xfrm>
          <a:off x="664087" y="1023442"/>
          <a:ext cx="10863826" cy="512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685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DBEA-B6F1-A074-BFEF-A950FB26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4418B-9E51-A50A-5C30-91D40C9DF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A7D058E-57AA-493F-577E-29967C5ECB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destinations?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C3D07BF-5FA2-C83F-2F97-7B0D47F60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71B81D3-65BA-BBE5-7EC3-33B13E43B41F}"/>
              </a:ext>
            </a:extLst>
          </p:cNvPr>
          <p:cNvCxnSpPr>
            <a:cxnSpLocks/>
          </p:cNvCxnSpPr>
          <p:nvPr/>
        </p:nvCxnSpPr>
        <p:spPr>
          <a:xfrm flipV="1">
            <a:off x="6687312" y="1945811"/>
            <a:ext cx="5210366" cy="2295715"/>
          </a:xfrm>
          <a:prstGeom prst="bentConnector3">
            <a:avLst>
              <a:gd name="adj1" fmla="val 672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5CB0CD-5510-AC64-9B6A-530ED7CD147F}"/>
              </a:ext>
            </a:extLst>
          </p:cNvPr>
          <p:cNvCxnSpPr>
            <a:cxnSpLocks/>
          </p:cNvCxnSpPr>
          <p:nvPr/>
        </p:nvCxnSpPr>
        <p:spPr>
          <a:xfrm>
            <a:off x="11887200" y="1935333"/>
            <a:ext cx="0" cy="3214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269C45-0C14-5849-3A6A-A7A9A1255E97}"/>
              </a:ext>
            </a:extLst>
          </p:cNvPr>
          <p:cNvSpPr txBox="1"/>
          <p:nvPr/>
        </p:nvSpPr>
        <p:spPr>
          <a:xfrm>
            <a:off x="294322" y="1002787"/>
            <a:ext cx="31152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Destinations: Locations to send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Built-in supported destinations: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HTTP/HTTPS endpoints (REST, etc.)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Email (SMTP/SMTPS)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SMS (via Twilio)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Slack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FluentD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Kafka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Sentry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Grafana Loki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Google Pub/Sub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ActiveMQ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ILE Code</a:t>
            </a:r>
          </a:p>
          <a:p>
            <a:endParaRPr lang="en-US" dirty="0">
              <a:latin typeface="+mj-lt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764526-F21F-1642-826A-5AF70AC7986D}"/>
              </a:ext>
            </a:extLst>
          </p:cNvPr>
          <p:cNvCxnSpPr>
            <a:cxnSpLocks/>
          </p:cNvCxnSpPr>
          <p:nvPr/>
        </p:nvCxnSpPr>
        <p:spPr>
          <a:xfrm>
            <a:off x="6687312" y="4241526"/>
            <a:ext cx="5210366" cy="900594"/>
          </a:xfrm>
          <a:prstGeom prst="bentConnector3">
            <a:avLst>
              <a:gd name="adj1" fmla="val 22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14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7AF6-439F-E8D0-695D-89FBFC6C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38401-CE17-26D0-CD25-40E7BAB4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853" y="866374"/>
            <a:ext cx="4482399" cy="55107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967C9-6243-C796-6856-60C770FC79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22382-E17E-7BDA-FEC3-4F7ABCAA7A7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Can Manzan send data anywhere?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751C3-0D87-8DA4-F81C-5CF0E3443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4999"/>
            <a:ext cx="5473850" cy="5233840"/>
          </a:xfrm>
        </p:spPr>
        <p:txBody>
          <a:bodyPr/>
          <a:lstStyle/>
          <a:p>
            <a:r>
              <a:rPr lang="en-CA" dirty="0">
                <a:latin typeface="+mj-lt"/>
              </a:rPr>
              <a:t>Many destinations are already working, but there are more to come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supported destinations: </a:t>
            </a:r>
            <a:r>
              <a:rPr lang="en-CA" dirty="0">
                <a:latin typeface="+mj-lt"/>
                <a:hlinkClick r:id="rId3"/>
              </a:rPr>
              <a:t>https://theprez.github.io/Manzan/#/?id=where-can-i-send-these-events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Desired target not on the list? Please open an issue to the repository and let us know!</a:t>
            </a:r>
          </a:p>
        </p:txBody>
      </p:sp>
    </p:spTree>
    <p:extLst>
      <p:ext uri="{BB962C8B-B14F-4D97-AF65-F5344CB8AC3E}">
        <p14:creationId xmlns:p14="http://schemas.microsoft.com/office/powerpoint/2010/main" val="128191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3BC4-E3C4-8145-1C01-F280FDC6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97BA153-0673-0C03-CE01-C940E708C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53965"/>
            <a:ext cx="5924373" cy="5664222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Handler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Start system watches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data.ini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Transform system event data into structured format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Add structured data to table or send over socket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Distributor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Fetch data off table or via socket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Send data to destinations using Apache Camel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dests.ini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7E5A5-F9ED-A5C9-1734-FA538CBE3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BD13235-4B62-00D7-9CD7-058255CC9A9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Architecture: Handler and Distributor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F131DA-2996-896D-5F75-A26AB9F1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95" y="1314990"/>
            <a:ext cx="4685039" cy="31246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04B0F3-0B1C-6378-25FF-F04D5C96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95" y="5152298"/>
            <a:ext cx="4685039" cy="946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9BAD74-2A56-66CD-F264-AFB68A4DD0B9}"/>
              </a:ext>
            </a:extLst>
          </p:cNvPr>
          <p:cNvSpPr txBox="1"/>
          <p:nvPr/>
        </p:nvSpPr>
        <p:spPr>
          <a:xfrm>
            <a:off x="6691094" y="919282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Message Queue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D31C2-4362-307A-A4A0-6802472EA57A}"/>
              </a:ext>
            </a:extLst>
          </p:cNvPr>
          <p:cNvSpPr txBox="1"/>
          <p:nvPr/>
        </p:nvSpPr>
        <p:spPr>
          <a:xfrm>
            <a:off x="6691095" y="4756590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Stream File</a:t>
            </a:r>
            <a:endParaRPr lang="en-CA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35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8795-357E-E026-0E1E-DD9C0DA5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303FC-D24B-B394-2A8B-781B2770C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6722C6-ED6D-9EF6-32E1-ACECBC4BCA3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Configuring Inputs and Destinations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D3157-F41B-1F95-8531-642B4BD134E2}"/>
              </a:ext>
            </a:extLst>
          </p:cNvPr>
          <p:cNvSpPr txBox="1"/>
          <p:nvPr/>
        </p:nvSpPr>
        <p:spPr>
          <a:xfrm>
            <a:off x="-47625" y="1287967"/>
            <a:ext cx="3980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app.ini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61CBD-3D7B-0D7D-5E57-CE20A362D1EF}"/>
              </a:ext>
            </a:extLst>
          </p:cNvPr>
          <p:cNvSpPr txBox="1"/>
          <p:nvPr/>
        </p:nvSpPr>
        <p:spPr>
          <a:xfrm>
            <a:off x="8244715" y="1287967"/>
            <a:ext cx="3899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dests.ini</a:t>
            </a:r>
            <a:endParaRPr lang="en-CA" dirty="0">
              <a:solidFill>
                <a:srgbClr val="1670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64945-D148-B078-7CF5-F99C7B3ED68E}"/>
              </a:ext>
            </a:extLst>
          </p:cNvPr>
          <p:cNvCxnSpPr>
            <a:cxnSpLocks/>
          </p:cNvCxnSpPr>
          <p:nvPr/>
        </p:nvCxnSpPr>
        <p:spPr>
          <a:xfrm>
            <a:off x="8244728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931108-53D9-2933-37A4-BA597C74BEA9}"/>
              </a:ext>
            </a:extLst>
          </p:cNvPr>
          <p:cNvSpPr txBox="1"/>
          <p:nvPr/>
        </p:nvSpPr>
        <p:spPr>
          <a:xfrm>
            <a:off x="3932690" y="1301316"/>
            <a:ext cx="431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data.ini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BBB60-1273-9D1B-022F-18745773F02C}"/>
              </a:ext>
            </a:extLst>
          </p:cNvPr>
          <p:cNvSpPr txBox="1"/>
          <p:nvPr/>
        </p:nvSpPr>
        <p:spPr>
          <a:xfrm>
            <a:off x="0" y="74147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latin typeface="+mj-lt"/>
              </a:rPr>
              <a:t>Configuration files are stored in </a:t>
            </a:r>
            <a:r>
              <a:rPr lang="en-CA" sz="1800" dirty="0">
                <a:solidFill>
                  <a:srgbClr val="387FF9"/>
                </a:solidFill>
                <a:latin typeface="+mj-lt"/>
              </a:rPr>
              <a:t>/QOpenSys/etc/manzan</a:t>
            </a:r>
            <a:endParaRPr lang="en-CA" dirty="0">
              <a:solidFill>
                <a:srgbClr val="387FF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0F079-FE36-D953-1825-019525F87D74}"/>
              </a:ext>
            </a:extLst>
          </p:cNvPr>
          <p:cNvSpPr txBox="1"/>
          <p:nvPr/>
        </p:nvSpPr>
        <p:spPr>
          <a:xfrm>
            <a:off x="280195" y="2103483"/>
            <a:ext cx="3324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general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Manzan configuration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(leave the default contents)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D5376-2190-967C-1687-F4B188E3DCC1}"/>
              </a:ext>
            </a:extLst>
          </p:cNvPr>
          <p:cNvSpPr txBox="1"/>
          <p:nvPr/>
        </p:nvSpPr>
        <p:spPr>
          <a:xfrm>
            <a:off x="4426365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inputs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1D683-EFA4-3E5C-D57C-03B47390BB1B}"/>
              </a:ext>
            </a:extLst>
          </p:cNvPr>
          <p:cNvSpPr txBox="1"/>
          <p:nvPr/>
        </p:nvSpPr>
        <p:spPr>
          <a:xfrm>
            <a:off x="8532211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destinations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5D75C1-E2BA-1376-449C-DA0C3ED1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8" y="4274994"/>
            <a:ext cx="2345354" cy="12180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D3518-ECC6-28B1-76AA-2C8E44E3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56" y="3624892"/>
            <a:ext cx="3534880" cy="25182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DA0DA3-B07E-0631-C22E-7C1E1382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211" y="3920929"/>
            <a:ext cx="3355063" cy="19262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5A8B01-FA4A-A2F5-DD24-6D27CA0D3684}"/>
              </a:ext>
            </a:extLst>
          </p:cNvPr>
          <p:cNvCxnSpPr>
            <a:cxnSpLocks/>
          </p:cNvCxnSpPr>
          <p:nvPr/>
        </p:nvCxnSpPr>
        <p:spPr>
          <a:xfrm>
            <a:off x="3932665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39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9189F-4BE3-B912-5296-90340DA7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BE24C9-A5C7-4AA9-F03B-06C7EA7A8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2E451-7D86-34ED-35CE-72BD081E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918796"/>
            <a:ext cx="10972800" cy="993091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Stream File</a:t>
            </a:r>
          </a:p>
          <a:p>
            <a:r>
              <a:rPr lang="en-US" dirty="0">
                <a:latin typeface="+mj-lt"/>
              </a:rPr>
              <a:t>Watch application log file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test.txt</a:t>
            </a:r>
            <a:r>
              <a:rPr lang="en-US" dirty="0">
                <a:latin typeface="+mj-lt"/>
              </a:rPr>
              <a:t>) and only take action when a line written to the file contains the string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dirty="0">
                <a:latin typeface="+mj-lt"/>
              </a:rPr>
              <a:t>”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F4E6FCB-3FDA-418D-99B8-C3C899B0EE4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Simple data.ini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47206-81FD-1B94-7DA1-89349685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31" b="40316"/>
          <a:stretch/>
        </p:blipFill>
        <p:spPr>
          <a:xfrm>
            <a:off x="468068" y="1911888"/>
            <a:ext cx="10972800" cy="172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FC6A6-F4E5-32C9-9294-76FB7DD7A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" b="73861"/>
          <a:stretch/>
        </p:blipFill>
        <p:spPr>
          <a:xfrm>
            <a:off x="468068" y="4844804"/>
            <a:ext cx="10972800" cy="1404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86CB3B7-35E8-4E71-7B09-3B359B907EDD}"/>
              </a:ext>
            </a:extLst>
          </p:cNvPr>
          <p:cNvSpPr txBox="1">
            <a:spLocks/>
          </p:cNvSpPr>
          <p:nvPr/>
        </p:nvSpPr>
        <p:spPr>
          <a:xfrm>
            <a:off x="468068" y="4088423"/>
            <a:ext cx="10972800" cy="7563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pPr fontAlgn="auto"/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4282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627A-3F76-8FD0-4743-DD6D9099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1F1FD-32A8-458B-67FC-1067B0251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4BFC9-5186-048C-4FDE-27E47A6D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1058779"/>
            <a:ext cx="10972800" cy="1857676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 which watches all messages in the IBM i history log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Format the message into a human-sensible format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FE6B450-87FA-543F-656B-AC9D55A0568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Advanced data.ini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BC446-C24F-089F-E9ED-EA750D9E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79"/>
          <a:stretch/>
        </p:blipFill>
        <p:spPr>
          <a:xfrm>
            <a:off x="468069" y="3414521"/>
            <a:ext cx="10972800" cy="1721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73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752669"/>
            <a:ext cx="5479344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up to 3: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tools are you using to monitor your IBM i systems?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79F8-BA69-48A0-2317-D4EECDFC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983DE-FE46-5614-5023-4DC7295E0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071F5-62C4-7E57-17D6-E35E8D4D5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" y="914231"/>
            <a:ext cx="10944015" cy="39437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to Manzan’s standard output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3A5AEC1-8155-BB19-42DA-86D2D5BB4C6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Example dests.ini configurations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705DBE-25BC-A629-CF7E-2EE1F86913B0}"/>
              </a:ext>
            </a:extLst>
          </p:cNvPr>
          <p:cNvSpPr txBox="1">
            <a:spLocks/>
          </p:cNvSpPr>
          <p:nvPr/>
        </p:nvSpPr>
        <p:spPr>
          <a:xfrm>
            <a:off x="468063" y="3045555"/>
            <a:ext cx="10944015" cy="39437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an email</a:t>
            </a:r>
            <a:endParaRPr lang="en-US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B8B4C-13C2-D3BD-73B6-494E9F0C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4" y="1366255"/>
            <a:ext cx="10944015" cy="9590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364C9C-386D-316C-2FA3-4489B67A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3" y="3493269"/>
            <a:ext cx="10944017" cy="27094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17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7C14-9525-FCEE-EBD3-10218C70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BF0BF-91A9-6851-5573-3F97F851A4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D2A1FA-151F-7423-6ECE-C1417FAE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11" y="789869"/>
            <a:ext cx="8613888" cy="3847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message in Slack channel: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63052A6-F264-ADF9-5B99-E78C22C4B3C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 dests.ini configurations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74C80-8FED-6C2A-E6CA-7CC22EA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2" y="1174613"/>
            <a:ext cx="8613887" cy="12293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8134B0-2307-E3F9-D3CD-C20B278B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2" y="3085267"/>
            <a:ext cx="8613888" cy="9226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201E5F-088F-E1E1-DEA5-9354FB12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1" y="4628194"/>
            <a:ext cx="8613888" cy="18236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AB3071C-1E40-8A1A-8991-4F3C3F45B11C}"/>
              </a:ext>
            </a:extLst>
          </p:cNvPr>
          <p:cNvSpPr txBox="1">
            <a:spLocks/>
          </p:cNvSpPr>
          <p:nvPr/>
        </p:nvSpPr>
        <p:spPr>
          <a:xfrm>
            <a:off x="530111" y="2700523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event to Sentry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504B2D0-E5D3-F0D9-8A1E-4AFBC2C1EF3F}"/>
              </a:ext>
            </a:extLst>
          </p:cNvPr>
          <p:cNvSpPr txBox="1">
            <a:spLocks/>
          </p:cNvSpPr>
          <p:nvPr/>
        </p:nvSpPr>
        <p:spPr>
          <a:xfrm>
            <a:off x="530111" y="4237239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SMS message with Twilio</a:t>
            </a:r>
          </a:p>
        </p:txBody>
      </p:sp>
    </p:spTree>
    <p:extLst>
      <p:ext uri="{BB962C8B-B14F-4D97-AF65-F5344CB8AC3E}">
        <p14:creationId xmlns:p14="http://schemas.microsoft.com/office/powerpoint/2010/main" val="4167887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3398-9166-6D9E-EA4B-BE2C88A7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2720C1C2-7A62-9871-4A8C-9874BD3E6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" y="3648772"/>
            <a:ext cx="8506774" cy="23331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51F5E-4177-6506-3F52-6181AA8D1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EF02318-DD7E-C370-9E57-444516BAE5D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put it together…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332AA-0E96-D865-F9FB-FB60FCE71067}"/>
              </a:ext>
            </a:extLst>
          </p:cNvPr>
          <p:cNvSpPr txBox="1"/>
          <p:nvPr/>
        </p:nvSpPr>
        <p:spPr>
          <a:xfrm>
            <a:off x="317230" y="332714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data.ini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3976E-4A5F-55EB-5858-FF36CEC7EE74}"/>
              </a:ext>
            </a:extLst>
          </p:cNvPr>
          <p:cNvGrpSpPr/>
          <p:nvPr/>
        </p:nvGrpSpPr>
        <p:grpSpPr>
          <a:xfrm>
            <a:off x="5057992" y="1138351"/>
            <a:ext cx="6930809" cy="1514972"/>
            <a:chOff x="3537024" y="4441227"/>
            <a:chExt cx="6930809" cy="15149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0D60AE-2C0D-44D1-147C-054CB4121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648" r="19189" b="272"/>
            <a:stretch/>
          </p:blipFill>
          <p:spPr>
            <a:xfrm>
              <a:off x="3537025" y="4855279"/>
              <a:ext cx="6930808" cy="110092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B46DC4-21A4-098D-9773-B0E5ED61A7E4}"/>
                </a:ext>
              </a:extLst>
            </p:cNvPr>
            <p:cNvSpPr txBox="1"/>
            <p:nvPr/>
          </p:nvSpPr>
          <p:spPr>
            <a:xfrm>
              <a:off x="3537024" y="4441227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7FF9"/>
                  </a:solidFill>
                  <a:latin typeface="+mj-lt"/>
                </a:rPr>
                <a:t>dests.ini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0116C96-9ADA-B307-8938-5339F25DE61A}"/>
              </a:ext>
            </a:extLst>
          </p:cNvPr>
          <p:cNvSpPr/>
          <p:nvPr/>
        </p:nvSpPr>
        <p:spPr>
          <a:xfrm rot="18279885">
            <a:off x="2240663" y="3074964"/>
            <a:ext cx="3639358" cy="367352"/>
          </a:xfrm>
          <a:prstGeom prst="rightArrow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829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B551-3220-580C-EE6A-F7A1C9C2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ECAE4-50C2-1713-626C-893D68588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7474D31-1C63-DD68-B42F-681C26D580D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does it look like in Slack?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C0CB3-4CB0-75F9-00F4-D5B3A7A4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6" y="3116389"/>
            <a:ext cx="10691447" cy="1229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2347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9A2F-8262-2676-4DBA-A79A1AAA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541A9-575C-FF49-3267-D3E386A6B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798FB63-8D9D-AFC2-3497-7B06507C8A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7014F1-F169-43F3-4B6F-9F85CC26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3" y="613831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45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B1F8-BF4C-C802-C9F6-C2BAB837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64AFBE-6ED0-BA5B-BFB2-EDC1DD38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4" y="605039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3080E-A2DD-5A8A-0120-72F0444AE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7A628B1-B804-C082-6575-580A1EF21BA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</p:spTree>
    <p:extLst>
      <p:ext uri="{BB962C8B-B14F-4D97-AF65-F5344CB8AC3E}">
        <p14:creationId xmlns:p14="http://schemas.microsoft.com/office/powerpoint/2010/main" val="3888706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940EB-52B5-FBFA-772A-C0A73B03D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FFFBA-F24A-666D-965F-F4DB66BCF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F5B57D-AF54-26FA-1448-6B638934F71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examples…Google Pub/Sub!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84BA2B-C3B4-F845-C16D-E87271A02873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408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9742-6AEF-07B4-1546-EC1CD44E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7D63EC-61A2-7FF2-5385-AC8B82D596BB}"/>
              </a:ext>
            </a:extLst>
          </p:cNvPr>
          <p:cNvSpPr/>
          <p:nvPr/>
        </p:nvSpPr>
        <p:spPr>
          <a:xfrm>
            <a:off x="1791101" y="1247160"/>
            <a:ext cx="8609798" cy="5232150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F4272-4F57-5E56-3BFD-53C8E2BC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74A6C3E-CB48-2D88-CEF6-9F8049DAA4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examples…Grafana Loki!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E2A9A-F4EF-642A-3434-521E0987809E}"/>
              </a:ext>
            </a:extLst>
          </p:cNvPr>
          <p:cNvSpPr txBox="1"/>
          <p:nvPr/>
        </p:nvSpPr>
        <p:spPr>
          <a:xfrm>
            <a:off x="1791101" y="729331"/>
            <a:ext cx="8609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1800" b="1" dirty="0">
                <a:latin typeface="+mj-lt"/>
              </a:rPr>
              <a:t>Video Demo: </a:t>
            </a:r>
            <a:r>
              <a:rPr lang="en-CA" sz="1800" b="1" dirty="0">
                <a:latin typeface="+mj-lt"/>
                <a:hlinkClick r:id="rId3"/>
              </a:rPr>
              <a:t>https://www.youtube.com/watch?v=3XXjvkchCWc</a:t>
            </a:r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0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AFE33-1B92-48DB-32FB-C3155AB2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FB7432-0BE9-871D-699A-06D39942F75C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7F396-C5E9-D866-BE01-5A951F34D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F75276-5B48-1AA8-A51F-B7F028CB142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Visualize Logs in Grafana Dashboard</a:t>
            </a:r>
          </a:p>
        </p:txBody>
      </p:sp>
    </p:spTree>
    <p:extLst>
      <p:ext uri="{BB962C8B-B14F-4D97-AF65-F5344CB8AC3E}">
        <p14:creationId xmlns:p14="http://schemas.microsoft.com/office/powerpoint/2010/main" val="3749739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4541-400B-D4EB-FC7F-5C652189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15F74-057E-2CCB-1CC8-1DB85167F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30E9A54-C2A2-99F3-639C-2ADAC56F2E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Future Enhancements to Manzan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03F7F65-8FF2-E04D-4095-B9654F6E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System exit point processing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Metrics exported to Prometheus, for instance:</a:t>
            </a:r>
          </a:p>
          <a:p>
            <a:pPr lvl="1"/>
            <a:r>
              <a:rPr lang="en-US" dirty="0">
                <a:latin typeface="+mj-lt"/>
              </a:rPr>
              <a:t>How many MCH exceptions have happened in production applications?</a:t>
            </a:r>
          </a:p>
          <a:p>
            <a:pPr lvl="1"/>
            <a:r>
              <a:rPr lang="en-US" dirty="0">
                <a:latin typeface="+mj-lt"/>
              </a:rPr>
              <a:t>How many severity 40+ history log entries?</a:t>
            </a:r>
          </a:p>
          <a:p>
            <a:pPr lvl="1"/>
            <a:r>
              <a:rPr lang="en-US" dirty="0">
                <a:latin typeface="+mj-lt"/>
              </a:rPr>
              <a:t>How many errors showing in web server logs?</a:t>
            </a:r>
          </a:p>
          <a:p>
            <a:pPr lvl="1"/>
            <a:r>
              <a:rPr lang="en-US" dirty="0">
                <a:latin typeface="+mj-lt"/>
              </a:rPr>
              <a:t>How many PASE VLOGs have been created?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Ability to trigger events from Prometheus exporter, for instance:</a:t>
            </a:r>
          </a:p>
          <a:p>
            <a:pPr lvl="1"/>
            <a:r>
              <a:rPr lang="en-US" dirty="0">
                <a:latin typeface="+mj-lt"/>
              </a:rPr>
              <a:t>Memory pool usage anomalies</a:t>
            </a:r>
          </a:p>
          <a:p>
            <a:pPr lvl="1"/>
            <a:r>
              <a:rPr lang="en-US" dirty="0">
                <a:latin typeface="+mj-lt"/>
              </a:rPr>
              <a:t>Increased HTTP server traffic</a:t>
            </a:r>
          </a:p>
          <a:p>
            <a:pPr lvl="1"/>
            <a:r>
              <a:rPr lang="en-US" dirty="0">
                <a:latin typeface="+mj-lt"/>
              </a:rPr>
              <a:t>Unexpected amount of remote connections</a:t>
            </a:r>
          </a:p>
          <a:p>
            <a:pPr lvl="1"/>
            <a:r>
              <a:rPr lang="en-US" dirty="0">
                <a:latin typeface="+mj-lt"/>
              </a:rPr>
              <a:t>Operational data beyond thresholds</a:t>
            </a:r>
          </a:p>
        </p:txBody>
      </p:sp>
    </p:spTree>
    <p:extLst>
      <p:ext uri="{BB962C8B-B14F-4D97-AF65-F5344CB8AC3E}">
        <p14:creationId xmlns:p14="http://schemas.microsoft.com/office/powerpoint/2010/main" val="386519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1865A-FF1D-F119-9A3B-E5EA95B6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26F90D-815C-1AFD-5D2F-861BD50BE395}"/>
              </a:ext>
            </a:extLst>
          </p:cNvPr>
          <p:cNvSpPr/>
          <p:nvPr/>
        </p:nvSpPr>
        <p:spPr>
          <a:xfrm>
            <a:off x="6282104" y="1529862"/>
            <a:ext cx="4822581" cy="4207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0BC74-69D4-5DD8-4A0C-20F5637DF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C0D8320-7AC9-42BE-237D-6D902ECC11A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Specialty is a collective disadvantage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C0F770F-F8CD-AD0C-1197-A919683FD3AD}"/>
              </a:ext>
            </a:extLst>
          </p:cNvPr>
          <p:cNvSpPr txBox="1">
            <a:spLocks/>
          </p:cNvSpPr>
          <p:nvPr/>
        </p:nvSpPr>
        <p:spPr>
          <a:xfrm>
            <a:off x="6394384" y="1666974"/>
            <a:ext cx="4578417" cy="40260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Each solutions may have their own…</a:t>
            </a:r>
          </a:p>
          <a:p>
            <a:pPr marL="0" indent="0" fontAlgn="auto">
              <a:buNone/>
            </a:pPr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Configuration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Host installation requirements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Monitoring capabilities</a:t>
            </a:r>
          </a:p>
          <a:p>
            <a:pPr lvl="1" fontAlgn="auto"/>
            <a:r>
              <a:rPr lang="en-US" dirty="0">
                <a:latin typeface="+mj-lt"/>
              </a:rPr>
              <a:t>Collect system metrics (active jobs, ASP consumption)</a:t>
            </a:r>
          </a:p>
          <a:p>
            <a:pPr lvl="1" fontAlgn="auto"/>
            <a:r>
              <a:rPr lang="en-US" dirty="0">
                <a:latin typeface="+mj-lt"/>
              </a:rPr>
              <a:t>View sub system information</a:t>
            </a:r>
          </a:p>
          <a:p>
            <a:pPr lvl="1" fontAlgn="auto"/>
            <a:r>
              <a:rPr lang="en-US" dirty="0">
                <a:latin typeface="+mj-lt"/>
              </a:rPr>
              <a:t>Identify long-running SQL</a:t>
            </a:r>
          </a:p>
          <a:p>
            <a:pPr lvl="1" fontAlgn="auto"/>
            <a:r>
              <a:rPr lang="en-US" dirty="0">
                <a:latin typeface="+mj-lt"/>
              </a:rPr>
              <a:t>View job queue</a:t>
            </a:r>
          </a:p>
          <a:p>
            <a:pPr fontAlgn="auto"/>
            <a:endParaRPr lang="en-US" dirty="0">
              <a:latin typeface="+mj-lt"/>
            </a:endParaRPr>
          </a:p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Can you integrate with other tools?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4A39361-033A-4420-A5EB-DF00FB0B7305}"/>
              </a:ext>
            </a:extLst>
          </p:cNvPr>
          <p:cNvSpPr txBox="1">
            <a:spLocks/>
          </p:cNvSpPr>
          <p:nvPr/>
        </p:nvSpPr>
        <p:spPr>
          <a:xfrm>
            <a:off x="401692" y="752669"/>
            <a:ext cx="5479344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200000"/>
              </a:lnSpc>
              <a:buFont typeface="Arial"/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999503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69BBE-3B43-CE09-3DC8-702C1C79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38E5BA-7BF8-1CBB-5C83-61FBE683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Manzan + AI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AF9FA-07FA-95AC-F9AD-814C4275A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46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6BDA-EE27-7315-57AF-0A955F44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F36CA-0587-163D-EE4F-F941785A2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9651338-1282-1B5A-50C9-78EB6E2E30F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1670FF"/>
                </a:solidFill>
                <a:latin typeface="+mj-lt"/>
              </a:rPr>
              <a:t>Failure Prediction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9B1B6-E87B-A1BA-221D-17413A168969}"/>
              </a:ext>
            </a:extLst>
          </p:cNvPr>
          <p:cNvSpPr/>
          <p:nvPr/>
        </p:nvSpPr>
        <p:spPr>
          <a:xfrm>
            <a:off x="1737831" y="4752014"/>
            <a:ext cx="2447365" cy="1228165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480BD-895C-2272-6F9C-F6A6A762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50" y="1035849"/>
            <a:ext cx="9228900" cy="52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39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C7B1D-A98C-570E-1077-5139A0F7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2F604-7077-8AA4-A7AB-AB0E0A30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0D2A829-FF25-4DB1-4BEC-8060F038F5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387FF9"/>
                </a:solidFill>
                <a:latin typeface="+mj-lt"/>
              </a:rPr>
              <a:t>Intrusion Detection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52D80-0100-2CC8-98AE-2F739ECC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7" y="1079501"/>
            <a:ext cx="10350865" cy="51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6FA2-AB8B-7755-590F-0D0161477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8B90C-0F9C-40D7-B934-14DE03A35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1DCFAE1-637F-E8B5-D379-5213C7E2FA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b="1" dirty="0">
                <a:latin typeface="+mj-lt"/>
              </a:rPr>
              <a:t>AI-Based System Monitoring: </a:t>
            </a:r>
            <a:r>
              <a:rPr lang="en-US" sz="2600" b="1" dirty="0">
                <a:solidFill>
                  <a:srgbClr val="387FF9"/>
                </a:solidFill>
                <a:latin typeface="+mj-lt"/>
              </a:rPr>
              <a:t>Health and Performance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66FB7-1F91-E016-BC68-50F29DC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25" y="1011525"/>
            <a:ext cx="9213550" cy="53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3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OSS Tools For System Management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02AC0-3722-5A55-0570-A6BBEED2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865F-0687-1C52-38BD-A6B4120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2ED23-9497-B051-811F-AA96446E8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77E7F9-AE94-CF05-1F32-B97BB8E4B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62985"/>
            <a:ext cx="10972800" cy="5173549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1: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but not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but we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we don’t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don’t know what it is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CC04ABC-9DE8-FC12-CA41-DE1F418CAE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Do you use Grafana?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B5C78-87DB-7174-7646-E27DE15B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35" y="962985"/>
            <a:ext cx="5812905" cy="51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A3E1-688B-4620-2611-9B8E66C4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62B942-A907-9E85-1C7A-A74B72D9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Operational Monitoring with Prometheus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3BF55-9663-1F3C-E55D-9866ABDF5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5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0940-5266-A3E1-8B43-A6C89547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8726F-2964-3BF9-088F-BFB797A80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05CA5D0-08AE-08B0-3A92-BF80E9BB6E9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Overview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581247-9DBB-037B-5DE4-D94979AA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675085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What is it?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Leading open-source systems monitoring and alerting toolkit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Collects and stores metrics as timeseries data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Features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Multi-dimensional data model with time series data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Provides a functional query language called PromQL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No reliance on distributed storage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Has an alert manager built-in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Easily paired with Grafana and other monitoring solutions</a:t>
            </a:r>
          </a:p>
        </p:txBody>
      </p:sp>
      <p:pic>
        <p:nvPicPr>
          <p:cNvPr id="1026" name="Picture 2" descr="Prometheus | SUE">
            <a:extLst>
              <a:ext uri="{FF2B5EF4-FFF2-40B4-BE49-F238E27FC236}">
                <a16:creationId xmlns:a16="http://schemas.microsoft.com/office/drawing/2014/main" id="{AC8DA3B7-C59C-204F-9A70-7AC5F4F5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29" y="1717431"/>
            <a:ext cx="3246120" cy="32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67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0B2A-61D3-3725-8CFB-59A47987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A1891-9A73-43DD-FF2E-E36B8DD3E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A561BE4-6A4C-FE6B-F88F-991F1A0E349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Architecture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15292A-3F30-FC93-A1E2-CD38E62B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21" y="855209"/>
            <a:ext cx="9533158" cy="5719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409738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8136</TotalTime>
  <Words>2315</Words>
  <Application>Microsoft Office PowerPoint</Application>
  <PresentationFormat>Widescreen</PresentationFormat>
  <Paragraphs>697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OSS Tools for System Management</vt:lpstr>
      <vt:lpstr>Agenda</vt:lpstr>
      <vt:lpstr>Current State of System Management on IBM i</vt:lpstr>
      <vt:lpstr>PowerPoint Presentation</vt:lpstr>
      <vt:lpstr>PowerPoint Presentation</vt:lpstr>
      <vt:lpstr>PowerPoint Presentation</vt:lpstr>
      <vt:lpstr>Operational Monitoring with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with Grafana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 Monitoring with Manzan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Manzan + AI</vt:lpstr>
      <vt:lpstr>PowerPoint Presentation</vt:lpstr>
      <vt:lpstr>PowerPoint Presentation</vt:lpstr>
      <vt:lpstr>PowerPoint Presentation</vt:lpstr>
      <vt:lpstr>Any Questions?</vt:lpstr>
      <vt:lpstr>Sanjula Ganepola - OSS Tools For System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243</cp:revision>
  <dcterms:created xsi:type="dcterms:W3CDTF">2021-01-11T03:24:53Z</dcterms:created>
  <dcterms:modified xsi:type="dcterms:W3CDTF">2025-05-17T18:54:48Z</dcterms:modified>
</cp:coreProperties>
</file>